
<file path=[Content_Types].xml><?xml version="1.0" encoding="utf-8"?>
<Types xmlns="http://schemas.openxmlformats.org/package/2006/content-types">
  <Default ContentType="image/png" Extension="png"/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slide+xml" PartName="/ppt/slides/slide24.xml"/>
  <Override ContentType="application/vnd.openxmlformats-officedocument.presentationml.slide+xml" PartName="/ppt/slides/slide25.xml"/>
  <Override ContentType="application/vnd.openxmlformats-officedocument.presentationml.slide+xml" PartName="/ppt/slides/slide26.xml"/>
  <Override ContentType="application/vnd.openxmlformats-officedocument.presentationml.slide+xml" PartName="/ppt/slides/slide27.xml"/>
  <Override ContentType="application/vnd.openxmlformats-officedocument.presentationml.slide+xml" PartName="/ppt/slides/slide28.xml"/>
  <Override ContentType="application/vnd.openxmlformats-officedocument.presentationml.slide+xml" PartName="/ppt/slides/slide29.xml"/>
  <Override ContentType="application/vnd.openxmlformats-officedocument.presentationml.slide+xml" PartName="/ppt/slides/slide30.xml"/>
  <Override ContentType="application/vnd.openxmlformats-officedocument.presentationml.slide+xml" PartName="/ppt/slides/slide31.xml"/>
  <Override ContentType="application/vnd.openxmlformats-officedocument.presentationml.slide+xml" PartName="/ppt/slides/slide32.xml"/>
  <Override ContentType="application/vnd.openxmlformats-officedocument.presentationml.slide+xml" PartName="/ppt/slides/slide33.xml"/>
  <Override ContentType="application/vnd.openxmlformats-officedocument.presentationml.slide+xml" PartName="/ppt/slides/slide34.xml"/>
  <Override ContentType="application/vnd.openxmlformats-officedocument.presentationml.slide+xml" PartName="/ppt/slides/slide35.xml"/>
  <Override ContentType="application/vnd.openxmlformats-officedocument.presentationml.slide+xml" PartName="/ppt/slides/slide36.xml"/>
  <Override ContentType="application/vnd.openxmlformats-officedocument.presentationml.slide+xml" PartName="/ppt/slides/slide37.xml"/>
  <Override ContentType="application/vnd.openxmlformats-officedocument.presentationml.slide+xml" PartName="/ppt/slides/slide38.xml"/>
  <Override ContentType="application/vnd.openxmlformats-officedocument.presentationml.slide+xml" PartName="/ppt/slides/slide39.xml"/>
  <Override ContentType="application/vnd.openxmlformats-officedocument.presentationml.slide+xml" PartName="/ppt/slides/slide40.xml"/>
  <Override ContentType="application/vnd.openxmlformats-officedocument.presentationml.slide+xml" PartName="/ppt/slides/slide41.xml"/>
  <Override ContentType="application/vnd.openxmlformats-officedocument.presentationml.slide+xml" PartName="/ppt/slides/slide42.xml"/>
  <Override ContentType="application/vnd.openxmlformats-officedocument.presentationml.slide+xml" PartName="/ppt/slides/slide43.xml"/>
  <Override ContentType="application/vnd.openxmlformats-officedocument.presentationml.slide+xml" PartName="/ppt/slides/slide44.xml"/>
  <Override ContentType="application/vnd.openxmlformats-officedocument.presentationml.slide+xml" PartName="/ppt/slides/slide45.xml"/>
  <Override ContentType="application/vnd.openxmlformats-officedocument.presentationml.slide+xml" PartName="/ppt/slides/slide46.xml"/>
  <Override ContentType="application/vnd.openxmlformats-officedocument.presentationml.slide+xml" PartName="/ppt/slides/slide47.xml"/>
  <Override ContentType="application/vnd.openxmlformats-officedocument.presentationml.slide+xml" PartName="/ppt/slides/slide48.xml"/>
  <Override ContentType="application/vnd.openxmlformats-officedocument.presentationml.slide+xml" PartName="/ppt/slides/slide49.xml"/>
  <Override ContentType="application/vnd.openxmlformats-officedocument.presentationml.slide+xml" PartName="/ppt/slides/slide50.xml"/>
  <Override ContentType="application/vnd.openxmlformats-officedocument.presentationml.slide+xml" PartName="/ppt/slides/slide51.xml"/>
  <Override ContentType="application/vnd.openxmlformats-officedocument.presentationml.slide+xml" PartName="/ppt/slides/slide52.xml"/>
  <Override ContentType="application/vnd.openxmlformats-officedocument.presentationml.slide+xml" PartName="/ppt/slides/slide53.xml"/>
  <Override ContentType="application/vnd.openxmlformats-officedocument.presentationml.slide+xml" PartName="/ppt/slides/slide54.xml"/>
  <Override ContentType="application/vnd.openxmlformats-officedocument.presentationml.slide+xml" PartName="/ppt/slides/slide55.xml"/>
  <Override ContentType="application/vnd.openxmlformats-officedocument.presentationml.slide+xml" PartName="/ppt/slides/slide56.xml"/>
  <Override ContentType="application/vnd.openxmlformats-officedocument.presentationml.slide+xml" PartName="/ppt/slides/slide57.xml"/>
  <Override ContentType="application/vnd.openxmlformats-officedocument.presentationml.slide+xml" PartName="/ppt/slides/slide58.xml"/>
  <Override ContentType="application/vnd.openxmlformats-officedocument.presentationml.slide+xml" PartName="/ppt/slides/slide59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2" r:id="rId2"/>
    <p:sldId id="260" r:id="rId3"/>
    <p:sldId id="261" r:id="rId4"/>
    <p:sldId id="321" r:id="rId5"/>
    <p:sldId id="262" r:id="rId6"/>
    <p:sldId id="263" r:id="rId7"/>
    <p:sldId id="264" r:id="rId8"/>
    <p:sldId id="270" r:id="rId9"/>
    <p:sldId id="271" r:id="rId10"/>
    <p:sldId id="265" r:id="rId11"/>
    <p:sldId id="266" r:id="rId12"/>
    <p:sldId id="267" r:id="rId13"/>
    <p:sldId id="268" r:id="rId14"/>
    <p:sldId id="269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91" r:id="rId32"/>
    <p:sldId id="293" r:id="rId33"/>
    <p:sldId id="294" r:id="rId34"/>
    <p:sldId id="295" r:id="rId35"/>
    <p:sldId id="296" r:id="rId36"/>
    <p:sldId id="297" r:id="rId37"/>
    <p:sldId id="298" r:id="rId38"/>
    <p:sldId id="299" r:id="rId39"/>
    <p:sldId id="300" r:id="rId40"/>
    <p:sldId id="301" r:id="rId41"/>
    <p:sldId id="302" r:id="rId42"/>
    <p:sldId id="303" r:id="rId43"/>
    <p:sldId id="304" r:id="rId44"/>
    <p:sldId id="305" r:id="rId45"/>
    <p:sldId id="306" r:id="rId46"/>
    <p:sldId id="307" r:id="rId47"/>
    <p:sldId id="308" r:id="rId48"/>
    <p:sldId id="309" r:id="rId49"/>
    <p:sldId id="310" r:id="rId50"/>
    <p:sldId id="311" r:id="rId51"/>
    <p:sldId id="312" r:id="rId52"/>
    <p:sldId id="313" r:id="rId53"/>
    <p:sldId id="314" r:id="rId54"/>
    <p:sldId id="315" r:id="rId55"/>
    <p:sldId id="316" r:id="rId56"/>
    <p:sldId id="317" r:id="rId57"/>
    <p:sldId id="318" r:id="rId58"/>
    <p:sldId id="319" r:id="rId59"/>
    <p:sldId id="320" r:id="rId6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5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3CC61-F786-45E2-85B2-836D27132CBC}" type="datetimeFigureOut">
              <a:rPr lang="en-US" smtClean="0"/>
              <a:pPr/>
              <a:t>12/25/2018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307D0-A87D-4A0A-9DE3-A310583558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3CC61-F786-45E2-85B2-836D27132CBC}" type="datetimeFigureOut">
              <a:rPr lang="en-US" smtClean="0"/>
              <a:pPr/>
              <a:t>12/25/2018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307D0-A87D-4A0A-9DE3-A310583558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3CC61-F786-45E2-85B2-836D27132CBC}" type="datetimeFigureOut">
              <a:rPr lang="en-US" smtClean="0"/>
              <a:pPr/>
              <a:t>12/25/2018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307D0-A87D-4A0A-9DE3-A310583558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3CC61-F786-45E2-85B2-836D27132CBC}" type="datetimeFigureOut">
              <a:rPr lang="en-US" smtClean="0"/>
              <a:pPr/>
              <a:t>12/25/2018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307D0-A87D-4A0A-9DE3-A310583558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3CC61-F786-45E2-85B2-836D27132CBC}" type="datetimeFigureOut">
              <a:rPr lang="en-US" smtClean="0"/>
              <a:pPr/>
              <a:t>12/25/2018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307D0-A87D-4A0A-9DE3-A310583558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3CC61-F786-45E2-85B2-836D27132CBC}" type="datetimeFigureOut">
              <a:rPr lang="en-US" smtClean="0"/>
              <a:pPr/>
              <a:t>12/25/2018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307D0-A87D-4A0A-9DE3-A310583558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3CC61-F786-45E2-85B2-836D27132CBC}" type="datetimeFigureOut">
              <a:rPr lang="en-US" smtClean="0"/>
              <a:pPr/>
              <a:t>12/25/2018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307D0-A87D-4A0A-9DE3-A310583558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3CC61-F786-45E2-85B2-836D27132CBC}" type="datetimeFigureOut">
              <a:rPr lang="en-US" smtClean="0"/>
              <a:pPr/>
              <a:t>12/25/2018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307D0-A87D-4A0A-9DE3-A310583558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3CC61-F786-45E2-85B2-836D27132CBC}" type="datetimeFigureOut">
              <a:rPr lang="en-US" smtClean="0"/>
              <a:pPr/>
              <a:t>12/25/2018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307D0-A87D-4A0A-9DE3-A310583558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3CC61-F786-45E2-85B2-836D27132CBC}" type="datetimeFigureOut">
              <a:rPr lang="en-US" smtClean="0"/>
              <a:pPr/>
              <a:t>12/25/2018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307D0-A87D-4A0A-9DE3-A310583558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3CC61-F786-45E2-85B2-836D27132CBC}" type="datetimeFigureOut">
              <a:rPr lang="en-US" smtClean="0"/>
              <a:pPr/>
              <a:t>12/25/2018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307D0-A87D-4A0A-9DE3-A310583558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93CC61-F786-45E2-85B2-836D27132CBC}" type="datetimeFigureOut">
              <a:rPr lang="en-US" smtClean="0"/>
              <a:pPr/>
              <a:t>12/25/2018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B307D0-A87D-4A0A-9DE3-A3105835584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 ?><Relationships xmlns="http://schemas.openxmlformats.org/package/2006/relationships"><Relationship Id="rId3" Target="../media/image3.jpeg" Type="http://schemas.openxmlformats.org/officeDocument/2006/relationships/image"/><Relationship Id="rId2" Target="../media/image2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 ?><Relationships xmlns="http://schemas.openxmlformats.org/package/2006/relationships"><Relationship Id="rId3" Target="../media/image4.jpeg" Type="http://schemas.openxmlformats.org/officeDocument/2006/relationships/image"/><Relationship Id="rId2" Target="../media/image2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4.xml.rels><?xml version="1.0" encoding="UTF-8" standalone="yes" ?><Relationships xmlns="http://schemas.openxmlformats.org/package/2006/relationships"><Relationship Id="rId3" Target="../media/image6.jpeg" Type="http://schemas.openxmlformats.org/officeDocument/2006/relationships/image"/><Relationship Id="rId2" Target="../media/image5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7.png"/><Relationship Id="rId4" Type="http://schemas.openxmlformats.org/officeDocument/2006/relationships/image" Target="../media/image36.png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0.png"/><Relationship Id="rId4" Type="http://schemas.openxmlformats.org/officeDocument/2006/relationships/image" Target="../media/image39.png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3.png"/><Relationship Id="rId4" Type="http://schemas.openxmlformats.org/officeDocument/2006/relationships/image" Target="../media/image42.png"/></Relationships>
</file>

<file path=ppt/slides/_rels/slide4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png"/><Relationship Id="rId3" Type="http://schemas.openxmlformats.org/officeDocument/2006/relationships/image" Target="../media/image44.png"/><Relationship Id="rId7" Type="http://schemas.openxmlformats.org/officeDocument/2006/relationships/image" Target="../media/image48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7.png"/><Relationship Id="rId5" Type="http://schemas.openxmlformats.org/officeDocument/2006/relationships/image" Target="../media/image46.png"/><Relationship Id="rId4" Type="http://schemas.openxmlformats.org/officeDocument/2006/relationships/image" Target="../media/image45.png"/></Relationships>
</file>

<file path=ppt/slides/_rels/slide5.xml.rels><?xml version="1.0" encoding="UTF-8" standalone="yes" ?><Relationships xmlns="http://schemas.openxmlformats.org/package/2006/relationships"><Relationship Id="rId3" Target="../media/image7.jpeg" Type="http://schemas.openxmlformats.org/officeDocument/2006/relationships/image"/><Relationship Id="rId2" Target="../media/image2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2.png"/><Relationship Id="rId4" Type="http://schemas.openxmlformats.org/officeDocument/2006/relationships/image" Target="../media/image51.png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5.png"/><Relationship Id="rId4" Type="http://schemas.openxmlformats.org/officeDocument/2006/relationships/image" Target="../media/image54.png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9.png"/><Relationship Id="rId4" Type="http://schemas.openxmlformats.org/officeDocument/2006/relationships/image" Target="../media/image58.png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2.png"/><Relationship Id="rId4" Type="http://schemas.openxmlformats.org/officeDocument/2006/relationships/image" Target="../media/image61.png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6.png"/><Relationship Id="rId4" Type="http://schemas.openxmlformats.org/officeDocument/2006/relationships/image" Target="../media/image65.png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9.png"/><Relationship Id="rId4" Type="http://schemas.openxmlformats.org/officeDocument/2006/relationships/image" Target="../media/image68.png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2"/>
          <p:cNvSpPr txBox="1">
            <a:spLocks/>
          </p:cNvSpPr>
          <p:nvPr/>
        </p:nvSpPr>
        <p:spPr bwMode="auto">
          <a:xfrm>
            <a:off x="2667000" y="4876800"/>
            <a:ext cx="64008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Batang" pitchFamily="18" charset="-127"/>
                <a:ea typeface="Batang" pitchFamily="18" charset="-127"/>
                <a:cs typeface="+mn-cs"/>
              </a:rPr>
              <a:t>Dr. </a:t>
            </a:r>
            <a:r>
              <a:rPr kumimoji="0" lang="en-US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Batang" pitchFamily="18" charset="-127"/>
                <a:ea typeface="Batang" pitchFamily="18" charset="-127"/>
                <a:cs typeface="+mn-cs"/>
              </a:rPr>
              <a:t>Abdulhussein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Batang" pitchFamily="18" charset="-127"/>
                <a:ea typeface="Batang" pitchFamily="18" charset="-127"/>
                <a:cs typeface="+mn-cs"/>
              </a:rPr>
              <a:t> M. Abdullah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042692" y="4495800"/>
            <a:ext cx="3577308" cy="7017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endParaRPr lang="en-US" kern="0" dirty="0" smtClean="0">
              <a:solidFill>
                <a:srgbClr val="0070C0"/>
              </a:solidFill>
            </a:endParaRPr>
          </a:p>
          <a:p>
            <a:pPr marL="342900" lvl="0" indent="-342900" algn="ctr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b="1" kern="0" dirty="0" smtClean="0">
                <a:solidFill>
                  <a:srgbClr val="C00000"/>
                </a:solidFill>
              </a:rPr>
              <a:t>1</a:t>
            </a:r>
            <a:r>
              <a:rPr lang="en-US" b="1" kern="0" baseline="30000" dirty="0" smtClean="0">
                <a:solidFill>
                  <a:srgbClr val="C00000"/>
                </a:solidFill>
              </a:rPr>
              <a:t>st</a:t>
            </a:r>
            <a:r>
              <a:rPr lang="en-US" b="1" kern="0" dirty="0" smtClean="0">
                <a:solidFill>
                  <a:srgbClr val="C00000"/>
                </a:solidFill>
              </a:rPr>
              <a:t>  </a:t>
            </a:r>
            <a:r>
              <a:rPr lang="en-US" b="1" kern="0" dirty="0">
                <a:solidFill>
                  <a:srgbClr val="C00000"/>
                </a:solidFill>
              </a:rPr>
              <a:t>semester </a:t>
            </a:r>
            <a:r>
              <a:rPr lang="en-US" b="1" kern="0" dirty="0" smtClean="0">
                <a:solidFill>
                  <a:srgbClr val="C00000"/>
                </a:solidFill>
              </a:rPr>
              <a:t>2017-2018</a:t>
            </a:r>
            <a:endParaRPr lang="en-US" b="1" kern="0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438400" y="6248400"/>
            <a:ext cx="670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Computer Science Dept., College of </a:t>
            </a:r>
            <a:r>
              <a:rPr lang="en-US" dirty="0" smtClean="0"/>
              <a:t>CS &amp; IT, </a:t>
            </a:r>
            <a:r>
              <a:rPr lang="en-US" dirty="0" err="1" smtClean="0"/>
              <a:t>Basrah</a:t>
            </a:r>
            <a:r>
              <a:rPr lang="en-US" dirty="0" smtClean="0"/>
              <a:t> University</a:t>
            </a:r>
            <a:endParaRPr lang="en-US" dirty="0"/>
          </a:p>
        </p:txBody>
      </p:sp>
      <p:pic>
        <p:nvPicPr>
          <p:cNvPr id="11" name="Picture 10" descr="semantic-web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4400" y="1371600"/>
            <a:ext cx="4429125" cy="19050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 rot="2730146">
            <a:off x="6731287" y="1352401"/>
            <a:ext cx="243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</a:rPr>
              <a:t>Lecture # 9</a:t>
            </a: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1219200" y="317817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Rounded MT Bold" pitchFamily="34" charset="0"/>
                <a:ea typeface="+mj-ea"/>
                <a:cs typeface="+mj-cs"/>
              </a:rPr>
              <a:t>Description Logics</a:t>
            </a:r>
            <a:endParaRPr kumimoji="0" lang="en-US" sz="6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 Rounded MT Bold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371600" y="431800"/>
            <a:ext cx="7772400" cy="508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220"/>
              </a:lnSpc>
            </a:pPr>
            <a:r>
              <a:rPr lang="en-CA" sz="2806" b="1" smtClean="0">
                <a:solidFill>
                  <a:srgbClr val="660066"/>
                </a:solidFill>
                <a:latin typeface="Arial Bold"/>
                <a:cs typeface="Arial Bold"/>
              </a:rPr>
              <a:t>Description Logics</a:t>
            </a:r>
          </a:p>
          <a:p>
            <a:pPr>
              <a:lnSpc>
                <a:spcPts val="3220"/>
              </a:lnSpc>
            </a:pPr>
            <a:endParaRPr lang="en-CA" sz="2796">
              <a:solidFill>
                <a:srgbClr val="0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90600" y="2400300"/>
            <a:ext cx="7247690" cy="807913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100"/>
              </a:lnSpc>
              <a:tabLst>
                <a:tab pos="342900" algn="l"/>
              </a:tabLst>
            </a:pPr>
            <a:r>
              <a:rPr lang="en-CA" sz="2004" dirty="0" smtClean="0">
                <a:solidFill>
                  <a:srgbClr val="990000"/>
                </a:solidFill>
                <a:latin typeface="Arial"/>
                <a:cs typeface="Arial"/>
              </a:rPr>
              <a:t>•  A description logic is a </a:t>
            </a:r>
            <a:r>
              <a:rPr lang="en-CA" sz="2014" b="1" dirty="0" smtClean="0">
                <a:solidFill>
                  <a:srgbClr val="990000"/>
                </a:solidFill>
                <a:latin typeface="Arial Bold"/>
                <a:cs typeface="Arial Bold"/>
              </a:rPr>
              <a:t>decidable</a:t>
            </a:r>
            <a:r>
              <a:rPr lang="en-CA" sz="2004" dirty="0" smtClean="0">
                <a:solidFill>
                  <a:srgbClr val="990000"/>
                </a:solidFill>
                <a:latin typeface="Arial"/>
                <a:cs typeface="Arial"/>
              </a:rPr>
              <a:t> fragment of first-order logic,</a:t>
            </a:r>
            <a:r>
              <a:rPr lang="en-CA" sz="2004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004" dirty="0" smtClean="0">
                <a:solidFill>
                  <a:srgbClr val="000000"/>
                </a:solidFill>
                <a:latin typeface="Times New Roman"/>
              </a:rPr>
            </a:br>
            <a:r>
              <a:rPr lang="en-CA" sz="2004" dirty="0" smtClean="0">
                <a:solidFill>
                  <a:srgbClr val="990000"/>
                </a:solidFill>
                <a:latin typeface="Arial"/>
                <a:cs typeface="Arial"/>
              </a:rPr>
              <a:t>	associated with a set of automatic </a:t>
            </a:r>
            <a:r>
              <a:rPr lang="en-CA" sz="2014" b="1" dirty="0" smtClean="0">
                <a:solidFill>
                  <a:srgbClr val="990000"/>
                </a:solidFill>
                <a:latin typeface="Arial Bold"/>
                <a:cs typeface="Arial Bold"/>
              </a:rPr>
              <a:t>reasoning</a:t>
            </a:r>
            <a:r>
              <a:rPr lang="en-CA" sz="2004" dirty="0" smtClean="0">
                <a:solidFill>
                  <a:srgbClr val="990000"/>
                </a:solidFill>
                <a:latin typeface="Arial"/>
                <a:cs typeface="Arial"/>
              </a:rPr>
              <a:t>	 procedures.</a:t>
            </a:r>
          </a:p>
          <a:p>
            <a:pPr>
              <a:lnSpc>
                <a:spcPts val="2100"/>
              </a:lnSpc>
            </a:pPr>
            <a:endParaRPr lang="en-CA" sz="2004" dirty="0">
              <a:solidFill>
                <a:srgbClr val="0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90600" y="3340100"/>
            <a:ext cx="7234545" cy="846386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200"/>
              </a:lnSpc>
              <a:tabLst>
                <a:tab pos="342900" algn="l"/>
              </a:tabLst>
            </a:pPr>
            <a:r>
              <a:rPr lang="en-CA" sz="2006" dirty="0" smtClean="0">
                <a:solidFill>
                  <a:srgbClr val="990000"/>
                </a:solidFill>
                <a:latin typeface="Arial"/>
                <a:cs typeface="Arial"/>
              </a:rPr>
              <a:t>•  The basic constructs for a description logic are the notion of a</a:t>
            </a:r>
            <a:r>
              <a:rPr lang="en-CA" sz="2004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004" dirty="0" smtClean="0">
                <a:solidFill>
                  <a:srgbClr val="000000"/>
                </a:solidFill>
                <a:latin typeface="Times New Roman"/>
              </a:rPr>
            </a:br>
            <a:r>
              <a:rPr lang="en-CA" sz="2014" b="1" dirty="0" smtClean="0">
                <a:solidFill>
                  <a:srgbClr val="990000"/>
                </a:solidFill>
                <a:latin typeface="Arial Bold"/>
                <a:cs typeface="Arial Bold"/>
              </a:rPr>
              <a:t>	concept</a:t>
            </a:r>
            <a:r>
              <a:rPr lang="en-CA" sz="2004" dirty="0" smtClean="0">
                <a:solidFill>
                  <a:srgbClr val="990000"/>
                </a:solidFill>
                <a:latin typeface="Arial"/>
                <a:cs typeface="Arial"/>
              </a:rPr>
              <a:t> and the notion of a </a:t>
            </a:r>
            <a:r>
              <a:rPr lang="en-CA" sz="2014" b="1" dirty="0" smtClean="0">
                <a:solidFill>
                  <a:srgbClr val="990000"/>
                </a:solidFill>
                <a:latin typeface="Arial Bold"/>
                <a:cs typeface="Arial Bold"/>
              </a:rPr>
              <a:t>	relationship</a:t>
            </a:r>
            <a:r>
              <a:rPr lang="en-CA" sz="2004" dirty="0" smtClean="0">
                <a:solidFill>
                  <a:srgbClr val="990000"/>
                </a:solidFill>
                <a:latin typeface="Arial"/>
                <a:cs typeface="Arial"/>
              </a:rPr>
              <a:t>	.</a:t>
            </a:r>
          </a:p>
          <a:p>
            <a:pPr>
              <a:lnSpc>
                <a:spcPts val="2200"/>
              </a:lnSpc>
            </a:pPr>
            <a:endParaRPr lang="en-CA" sz="2004" dirty="0">
              <a:solidFill>
                <a:srgbClr val="0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90600" y="4279900"/>
            <a:ext cx="8153400" cy="660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200"/>
              </a:lnSpc>
              <a:tabLst>
                <a:tab pos="342900" algn="l"/>
              </a:tabLst>
            </a:pPr>
            <a:r>
              <a:rPr lang="en-CA" sz="2004" smtClean="0">
                <a:solidFill>
                  <a:srgbClr val="990000"/>
                </a:solidFill>
                <a:latin typeface="Arial"/>
                <a:cs typeface="Arial"/>
              </a:rPr>
              <a:t>•</a:t>
            </a:r>
            <a:r>
              <a:rPr lang="en-CA" sz="2014" b="1" smtClean="0">
                <a:solidFill>
                  <a:srgbClr val="990000"/>
                </a:solidFill>
                <a:latin typeface="Arial Bold"/>
                <a:cs typeface="Arial Bold"/>
              </a:rPr>
              <a:t>  Complex concept </a:t>
            </a:r>
            <a:r>
              <a:rPr lang="en-CA" sz="2004" smtClean="0">
                <a:solidFill>
                  <a:srgbClr val="990000"/>
                </a:solidFill>
                <a:latin typeface="Arial"/>
                <a:cs typeface="Arial"/>
              </a:rPr>
              <a:t>and relationship expressions can be constructed</a:t>
            </a:r>
            <a:r>
              <a:rPr lang="en-CA" sz="2006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006" smtClean="0">
                <a:solidFill>
                  <a:srgbClr val="000000"/>
                </a:solidFill>
                <a:latin typeface="Times New Roman"/>
              </a:rPr>
            </a:br>
            <a:r>
              <a:rPr lang="en-CA" sz="2006" smtClean="0">
                <a:solidFill>
                  <a:srgbClr val="990000"/>
                </a:solidFill>
                <a:latin typeface="Arial"/>
                <a:cs typeface="Arial"/>
              </a:rPr>
              <a:t>	from atomic concepts and relationships with suitable constructs</a:t>
            </a:r>
          </a:p>
          <a:p>
            <a:pPr>
              <a:lnSpc>
                <a:spcPts val="2200"/>
              </a:lnSpc>
            </a:pPr>
            <a:endParaRPr lang="en-CA" sz="2006">
              <a:solidFill>
                <a:srgbClr val="0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33500" y="4838700"/>
            <a:ext cx="7810500" cy="381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180"/>
              </a:lnSpc>
            </a:pPr>
            <a:r>
              <a:rPr lang="en-CA" sz="2004" smtClean="0">
                <a:solidFill>
                  <a:srgbClr val="990000"/>
                </a:solidFill>
                <a:latin typeface="Arial"/>
                <a:cs typeface="Arial"/>
              </a:rPr>
              <a:t>between them.</a:t>
            </a:r>
          </a:p>
          <a:p>
            <a:pPr>
              <a:lnSpc>
                <a:spcPts val="2180"/>
              </a:lnSpc>
            </a:pPr>
            <a:endParaRPr lang="en-CA" sz="2004">
              <a:solidFill>
                <a:srgbClr val="0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90600" y="5486400"/>
            <a:ext cx="1549400" cy="431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300"/>
              </a:lnSpc>
            </a:pPr>
            <a:r>
              <a:rPr lang="en-CA" sz="2004" smtClean="0">
                <a:solidFill>
                  <a:srgbClr val="990000"/>
                </a:solidFill>
                <a:latin typeface="Arial"/>
                <a:cs typeface="Arial"/>
              </a:rPr>
              <a:t>•  Example:</a:t>
            </a:r>
          </a:p>
          <a:p>
            <a:pPr>
              <a:lnSpc>
                <a:spcPts val="2300"/>
              </a:lnSpc>
            </a:pPr>
            <a:endParaRPr lang="en-CA" sz="2004">
              <a:solidFill>
                <a:srgbClr val="0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641600" y="5562600"/>
            <a:ext cx="5450210" cy="1320874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400"/>
              </a:lnSpc>
            </a:pPr>
            <a:r>
              <a:rPr lang="en-CA" sz="2006" dirty="0" smtClean="0">
                <a:solidFill>
                  <a:srgbClr val="990000"/>
                </a:solidFill>
                <a:latin typeface="Times New Roman"/>
                <a:cs typeface="Times New Roman"/>
              </a:rPr>
              <a:t>Mother</a:t>
            </a:r>
            <a:r>
              <a:rPr lang="en-CA" sz="2798" dirty="0" smtClean="0">
                <a:solidFill>
                  <a:srgbClr val="990000"/>
                </a:solidFill>
                <a:latin typeface="Lucida Sans Unicode"/>
                <a:cs typeface="Lucida Sans Unicode"/>
              </a:rPr>
              <a:t> ⊑ </a:t>
            </a:r>
            <a:r>
              <a:rPr lang="en-CA" sz="2006" dirty="0" smtClean="0">
                <a:solidFill>
                  <a:srgbClr val="990000"/>
                </a:solidFill>
                <a:latin typeface="Times New Roman"/>
                <a:cs typeface="Times New Roman"/>
              </a:rPr>
              <a:t>Female</a:t>
            </a:r>
            <a:r>
              <a:rPr lang="en-CA" sz="3206" dirty="0" smtClean="0">
                <a:solidFill>
                  <a:srgbClr val="990000"/>
                </a:solidFill>
                <a:latin typeface="Lucida Sans Unicode"/>
                <a:cs typeface="Lucida Sans Unicode"/>
              </a:rPr>
              <a:t> ⊓</a:t>
            </a:r>
            <a:r>
              <a:rPr lang="en-CA" sz="3206" dirty="0" smtClean="0">
                <a:solidFill>
                  <a:srgbClr val="990000"/>
                </a:solidFill>
                <a:latin typeface="Times New Roman"/>
                <a:cs typeface="Times New Roman"/>
              </a:rPr>
              <a:t> </a:t>
            </a:r>
            <a:r>
              <a:rPr lang="en-US" sz="3600" dirty="0"/>
              <a:t>∃ </a:t>
            </a:r>
            <a:r>
              <a:rPr lang="en-CA" sz="2006" dirty="0" err="1" smtClean="0">
                <a:solidFill>
                  <a:srgbClr val="990000"/>
                </a:solidFill>
                <a:latin typeface="Times New Roman"/>
                <a:cs typeface="Times New Roman"/>
              </a:rPr>
              <a:t>HasChild</a:t>
            </a:r>
            <a:r>
              <a:rPr lang="en-CA" sz="2190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190" dirty="0" smtClean="0">
                <a:solidFill>
                  <a:srgbClr val="000000"/>
                </a:solidFill>
                <a:latin typeface="Times New Roman"/>
              </a:rPr>
            </a:br>
            <a:r>
              <a:rPr lang="en-CA" sz="2006" dirty="0" err="1" smtClean="0">
                <a:solidFill>
                  <a:srgbClr val="990000"/>
                </a:solidFill>
                <a:latin typeface="Times New Roman"/>
                <a:cs typeface="Times New Roman"/>
              </a:rPr>
              <a:t>HumanMother</a:t>
            </a:r>
            <a:r>
              <a:rPr lang="en-CA" sz="2798" dirty="0" smtClean="0">
                <a:solidFill>
                  <a:srgbClr val="990000"/>
                </a:solidFill>
                <a:latin typeface="Lucida Sans Unicode"/>
                <a:cs typeface="Lucida Sans Unicode"/>
              </a:rPr>
              <a:t> ⊑ </a:t>
            </a:r>
            <a:r>
              <a:rPr lang="en-CA" sz="2006" dirty="0" smtClean="0">
                <a:solidFill>
                  <a:srgbClr val="990000"/>
                </a:solidFill>
                <a:latin typeface="Times New Roman"/>
                <a:cs typeface="Times New Roman"/>
              </a:rPr>
              <a:t>Female</a:t>
            </a:r>
            <a:r>
              <a:rPr lang="en-CA" sz="3206" dirty="0" smtClean="0">
                <a:solidFill>
                  <a:srgbClr val="990000"/>
                </a:solidFill>
                <a:latin typeface="Lucida Sans Unicode"/>
                <a:cs typeface="Lucida Sans Unicode"/>
              </a:rPr>
              <a:t> ⊓</a:t>
            </a:r>
            <a:r>
              <a:rPr lang="en-CA" sz="3206" dirty="0" smtClean="0">
                <a:solidFill>
                  <a:srgbClr val="990000"/>
                </a:solidFill>
                <a:latin typeface="Times New Roman"/>
                <a:cs typeface="Times New Roman"/>
              </a:rPr>
              <a:t> </a:t>
            </a:r>
            <a:r>
              <a:rPr lang="en-US" sz="3600" dirty="0"/>
              <a:t>∃ </a:t>
            </a:r>
            <a:r>
              <a:rPr lang="en-CA" sz="2006" dirty="0" err="1" smtClean="0">
                <a:solidFill>
                  <a:srgbClr val="990000"/>
                </a:solidFill>
                <a:latin typeface="Times New Roman"/>
                <a:cs typeface="Times New Roman"/>
              </a:rPr>
              <a:t>HasChild.Person</a:t>
            </a:r>
            <a:endParaRPr lang="en-CA" sz="2006" dirty="0" smtClean="0">
              <a:solidFill>
                <a:srgbClr val="990000"/>
              </a:solidFill>
              <a:latin typeface="Times New Roman"/>
              <a:cs typeface="Times New Roman"/>
            </a:endParaRPr>
          </a:p>
          <a:p>
            <a:pPr>
              <a:lnSpc>
                <a:spcPts val="3450"/>
              </a:lnSpc>
            </a:pPr>
            <a:endParaRPr lang="en-CA" sz="219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38200" y="431800"/>
            <a:ext cx="7772400" cy="508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220"/>
              </a:lnSpc>
            </a:pPr>
            <a:r>
              <a:rPr lang="en-CA" sz="2806" b="1" smtClean="0">
                <a:solidFill>
                  <a:srgbClr val="660066"/>
                </a:solidFill>
                <a:latin typeface="Arial Bold"/>
                <a:cs typeface="Arial Bold"/>
              </a:rPr>
              <a:t>Description Logics</a:t>
            </a:r>
          </a:p>
          <a:p>
            <a:pPr>
              <a:lnSpc>
                <a:spcPts val="3220"/>
              </a:lnSpc>
            </a:pPr>
            <a:endParaRPr lang="en-CA" sz="2796">
              <a:solidFill>
                <a:srgbClr val="0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1320800"/>
            <a:ext cx="8153400" cy="457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760"/>
              </a:lnSpc>
            </a:pPr>
            <a:r>
              <a:rPr lang="en-CA" sz="2400" smtClean="0">
                <a:solidFill>
                  <a:srgbClr val="990000"/>
                </a:solidFill>
                <a:latin typeface="Arial"/>
                <a:cs typeface="Arial"/>
              </a:rPr>
              <a:t>Most known description logics are :</a:t>
            </a:r>
          </a:p>
          <a:p>
            <a:pPr>
              <a:lnSpc>
                <a:spcPts val="2760"/>
              </a:lnSpc>
            </a:pPr>
            <a:endParaRPr lang="en-CA" sz="2400">
              <a:solidFill>
                <a:srgbClr val="0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79500" y="1879600"/>
            <a:ext cx="762000" cy="685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700"/>
              </a:lnSpc>
            </a:pPr>
            <a:r>
              <a:rPr lang="en-CA" sz="3206" smtClean="0">
                <a:solidFill>
                  <a:srgbClr val="3333FF"/>
                </a:solidFill>
                <a:latin typeface="Lucida Handwriting Italic"/>
                <a:cs typeface="Lucida Handwriting Italic"/>
              </a:rPr>
              <a:t>FL</a:t>
            </a:r>
            <a:r>
              <a:rPr lang="en-CA" sz="3206" smtClean="0">
                <a:solidFill>
                  <a:srgbClr val="3333FF"/>
                </a:solidFill>
                <a:latin typeface="Times New Roman"/>
                <a:cs typeface="Times New Roman"/>
              </a:rPr>
              <a:t>¯</a:t>
            </a:r>
          </a:p>
          <a:p>
            <a:pPr>
              <a:lnSpc>
                <a:spcPts val="3680"/>
              </a:lnSpc>
            </a:pPr>
            <a:endParaRPr lang="en-CA" sz="3206">
              <a:solidFill>
                <a:srgbClr val="0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19200" y="3238500"/>
            <a:ext cx="622300" cy="685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700"/>
              </a:lnSpc>
            </a:pPr>
            <a:r>
              <a:rPr lang="en-CA" sz="3206" dirty="0" smtClean="0">
                <a:solidFill>
                  <a:srgbClr val="3333FF"/>
                </a:solidFill>
                <a:latin typeface="Lucida Handwriting Italic"/>
                <a:cs typeface="Lucida Handwriting Italic"/>
              </a:rPr>
              <a:t>AL</a:t>
            </a:r>
          </a:p>
          <a:p>
            <a:pPr>
              <a:lnSpc>
                <a:spcPts val="3680"/>
              </a:lnSpc>
            </a:pPr>
            <a:endParaRPr lang="en-CA" sz="3206" dirty="0">
              <a:solidFill>
                <a:srgbClr val="0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" y="4457700"/>
            <a:ext cx="1536700" cy="685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700"/>
              </a:lnSpc>
            </a:pPr>
            <a:r>
              <a:rPr lang="en-CA" sz="3204" smtClean="0">
                <a:solidFill>
                  <a:srgbClr val="3333FF"/>
                </a:solidFill>
                <a:latin typeface="Lucida Handwriting Italic"/>
                <a:cs typeface="Lucida Handwriting Italic"/>
              </a:rPr>
              <a:t>SROIQ</a:t>
            </a:r>
          </a:p>
          <a:p>
            <a:pPr>
              <a:lnSpc>
                <a:spcPts val="3680"/>
              </a:lnSpc>
            </a:pPr>
            <a:endParaRPr lang="en-CA" sz="3204">
              <a:solidFill>
                <a:srgbClr val="0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58800" y="5562600"/>
            <a:ext cx="1282700" cy="685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700"/>
              </a:lnSpc>
            </a:pPr>
            <a:r>
              <a:rPr lang="en-CA" sz="3206" smtClean="0">
                <a:solidFill>
                  <a:srgbClr val="3333FF"/>
                </a:solidFill>
                <a:latin typeface="Lucida Handwriting Italic"/>
                <a:cs typeface="Lucida Handwriting Italic"/>
              </a:rPr>
              <a:t>DLR</a:t>
            </a:r>
            <a:r>
              <a:rPr lang="en-CA" sz="2136" smtClean="0">
                <a:solidFill>
                  <a:srgbClr val="3333FF"/>
                </a:solidFill>
                <a:latin typeface="Times New Roman"/>
                <a:cs typeface="Times New Roman"/>
              </a:rPr>
              <a:t>idf</a:t>
            </a:r>
          </a:p>
          <a:p>
            <a:pPr>
              <a:lnSpc>
                <a:spcPts val="3680"/>
              </a:lnSpc>
            </a:pPr>
            <a:endParaRPr lang="en-CA" sz="2671">
              <a:solidFill>
                <a:srgbClr val="0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55800" y="1803400"/>
            <a:ext cx="5774017" cy="1195648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200"/>
              </a:lnSpc>
            </a:pPr>
            <a:r>
              <a:rPr lang="en-CA" sz="2004" dirty="0" smtClean="0">
                <a:solidFill>
                  <a:srgbClr val="990000"/>
                </a:solidFill>
                <a:latin typeface="Arial"/>
                <a:cs typeface="Arial"/>
              </a:rPr>
              <a:t>The simplest and less expressive description logic.</a:t>
            </a:r>
            <a:r>
              <a:rPr lang="en-CA" sz="1982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1982" dirty="0" smtClean="0">
                <a:solidFill>
                  <a:srgbClr val="000000"/>
                </a:solidFill>
                <a:latin typeface="Times New Roman"/>
              </a:rPr>
            </a:br>
            <a:endParaRPr lang="en-CA" sz="2004" dirty="0" smtClean="0">
              <a:solidFill>
                <a:srgbClr val="CC0000"/>
              </a:solidFill>
              <a:latin typeface="Lucida Sans Unicode"/>
              <a:cs typeface="Lucida Sans Unicode"/>
            </a:endParaRPr>
          </a:p>
          <a:p>
            <a:pPr>
              <a:lnSpc>
                <a:spcPts val="3195"/>
              </a:lnSpc>
            </a:pPr>
            <a:endParaRPr lang="en-CA" sz="1982" dirty="0">
              <a:solidFill>
                <a:srgbClr val="0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955800" y="3263900"/>
            <a:ext cx="6553200" cy="431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300"/>
              </a:lnSpc>
            </a:pPr>
            <a:r>
              <a:rPr lang="en-CA" sz="2006" dirty="0" smtClean="0">
                <a:solidFill>
                  <a:srgbClr val="990000"/>
                </a:solidFill>
                <a:latin typeface="Arial"/>
                <a:cs typeface="Arial"/>
              </a:rPr>
              <a:t>A more practical and expressive description logic.</a:t>
            </a:r>
          </a:p>
          <a:p>
            <a:pPr>
              <a:lnSpc>
                <a:spcPts val="2300"/>
              </a:lnSpc>
            </a:pPr>
            <a:endParaRPr lang="en-CA" sz="2006" dirty="0">
              <a:solidFill>
                <a:srgbClr val="0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955800" y="4470400"/>
            <a:ext cx="6553200" cy="736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400"/>
              </a:lnSpc>
            </a:pPr>
            <a:r>
              <a:rPr lang="en-CA" sz="2004" smtClean="0">
                <a:solidFill>
                  <a:srgbClr val="990000"/>
                </a:solidFill>
                <a:latin typeface="Arial"/>
                <a:cs typeface="Arial"/>
              </a:rPr>
              <a:t>Very popular description logic.</a:t>
            </a:r>
            <a:r>
              <a:rPr lang="en-CA" sz="2004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004" smtClean="0">
                <a:solidFill>
                  <a:srgbClr val="000000"/>
                </a:solidFill>
                <a:latin typeface="Times New Roman"/>
              </a:rPr>
            </a:br>
            <a:r>
              <a:rPr lang="en-CA" sz="2004" smtClean="0">
                <a:solidFill>
                  <a:srgbClr val="990000"/>
                </a:solidFill>
                <a:latin typeface="Arial"/>
                <a:cs typeface="Arial"/>
              </a:rPr>
              <a:t>The logic underlying OWL</a:t>
            </a:r>
            <a:r>
              <a:rPr lang="en-CA" sz="2014" b="1" smtClean="0">
                <a:solidFill>
                  <a:srgbClr val="990000"/>
                </a:solidFill>
                <a:latin typeface="Arial Bold"/>
                <a:cs typeface="Arial Bold"/>
              </a:rPr>
              <a:t>.</a:t>
            </a:r>
          </a:p>
          <a:p>
            <a:pPr>
              <a:lnSpc>
                <a:spcPts val="2400"/>
              </a:lnSpc>
            </a:pPr>
            <a:endParaRPr lang="en-CA" sz="2004">
              <a:solidFill>
                <a:srgbClr val="0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955800" y="5499100"/>
            <a:ext cx="6553200" cy="431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300"/>
              </a:lnSpc>
            </a:pPr>
            <a:r>
              <a:rPr lang="en-CA" sz="2004" smtClean="0">
                <a:solidFill>
                  <a:srgbClr val="990000"/>
                </a:solidFill>
                <a:latin typeface="Arial"/>
                <a:cs typeface="Arial"/>
              </a:rPr>
              <a:t>Very expressive description logic,</a:t>
            </a:r>
          </a:p>
          <a:p>
            <a:pPr>
              <a:lnSpc>
                <a:spcPts val="2300"/>
              </a:lnSpc>
            </a:pPr>
            <a:endParaRPr lang="en-CA" sz="2004">
              <a:solidFill>
                <a:srgbClr val="0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955800" y="5803900"/>
            <a:ext cx="6553200" cy="431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300"/>
              </a:lnSpc>
            </a:pPr>
            <a:r>
              <a:rPr lang="en-CA" sz="2006" smtClean="0">
                <a:solidFill>
                  <a:srgbClr val="990000"/>
                </a:solidFill>
                <a:latin typeface="Arial"/>
                <a:cs typeface="Arial"/>
              </a:rPr>
              <a:t>Capable of representing most database constructs.</a:t>
            </a:r>
          </a:p>
          <a:p>
            <a:pPr>
              <a:lnSpc>
                <a:spcPts val="2300"/>
              </a:lnSpc>
            </a:pPr>
            <a:endParaRPr lang="en-CA" sz="2006">
              <a:solidFill>
                <a:srgbClr val="000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981200" y="3648670"/>
            <a:ext cx="5105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C, </a:t>
            </a:r>
            <a:r>
              <a:rPr lang="en-US" sz="2000" dirty="0"/>
              <a:t>D → A | ⊤ </a:t>
            </a:r>
            <a:r>
              <a:rPr lang="en-US" sz="2000" dirty="0" smtClean="0"/>
              <a:t>| </a:t>
            </a:r>
            <a:r>
              <a:rPr lang="en-US" sz="2000" dirty="0"/>
              <a:t>⊥ </a:t>
            </a:r>
            <a:r>
              <a:rPr lang="en-US" sz="2000" dirty="0" smtClean="0"/>
              <a:t>|¬A| </a:t>
            </a:r>
            <a:r>
              <a:rPr lang="en-US" sz="2000" dirty="0"/>
              <a:t>C ⊓D | ∀</a:t>
            </a:r>
            <a:r>
              <a:rPr lang="en-US" sz="2000" dirty="0" smtClean="0"/>
              <a:t>R.C </a:t>
            </a:r>
            <a:r>
              <a:rPr lang="en-US" sz="2000" dirty="0"/>
              <a:t>| ∃R </a:t>
            </a:r>
            <a:r>
              <a:rPr lang="en-US" sz="2000" dirty="0" smtClean="0"/>
              <a:t>.⊤</a:t>
            </a:r>
            <a:endParaRPr lang="en-US" sz="2000" dirty="0"/>
          </a:p>
        </p:txBody>
      </p:sp>
      <p:sp>
        <p:nvSpPr>
          <p:cNvPr id="16" name="Rectangle 15"/>
          <p:cNvSpPr/>
          <p:nvPr/>
        </p:nvSpPr>
        <p:spPr>
          <a:xfrm>
            <a:off x="1981200" y="2362200"/>
            <a:ext cx="306224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/>
              <a:t>C, D →A | C ⊓D | ∀R.C | ∃R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066800" y="381000"/>
            <a:ext cx="551907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/>
              <a:t>Constructors of basic DL,ALC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38" y="1447800"/>
            <a:ext cx="7858125" cy="5181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7200" y="1859340"/>
            <a:ext cx="83820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• </a:t>
            </a:r>
            <a:r>
              <a:rPr lang="en-US" sz="2800" dirty="0"/>
              <a:t>A DL knowledge base (KB) is made up of two parts, a</a:t>
            </a:r>
          </a:p>
          <a:p>
            <a:r>
              <a:rPr lang="en-US" sz="2800" i="1" dirty="0" smtClean="0"/>
              <a:t>   terminological </a:t>
            </a:r>
            <a:r>
              <a:rPr lang="en-US" sz="2800" i="1" dirty="0"/>
              <a:t>part (</a:t>
            </a:r>
            <a:r>
              <a:rPr lang="en-US" sz="2800" b="1" i="1" dirty="0" err="1">
                <a:solidFill>
                  <a:srgbClr val="FF0000"/>
                </a:solidFill>
              </a:rPr>
              <a:t>TBox</a:t>
            </a:r>
            <a:r>
              <a:rPr lang="en-US" sz="2800" b="1" i="1" dirty="0"/>
              <a:t>) and an </a:t>
            </a:r>
            <a:r>
              <a:rPr lang="en-US" sz="2800" b="1" i="1" dirty="0" err="1"/>
              <a:t>assertional</a:t>
            </a:r>
            <a:r>
              <a:rPr lang="en-US" sz="2800" b="1" i="1" dirty="0"/>
              <a:t> part</a:t>
            </a:r>
          </a:p>
          <a:p>
            <a:r>
              <a:rPr lang="en-US" sz="2800" dirty="0" smtClean="0"/>
              <a:t>   (</a:t>
            </a:r>
            <a:r>
              <a:rPr lang="en-US" sz="2800" b="1" i="1" dirty="0" err="1">
                <a:solidFill>
                  <a:srgbClr val="FF0000"/>
                </a:solidFill>
              </a:rPr>
              <a:t>ABox</a:t>
            </a:r>
            <a:r>
              <a:rPr lang="en-US" sz="2800" b="1" i="1" dirty="0"/>
              <a:t>), each part consisting of a set of axioms</a:t>
            </a:r>
            <a:r>
              <a:rPr lang="en-US" sz="2800" b="1" i="1" dirty="0" smtClean="0"/>
              <a:t>.</a:t>
            </a:r>
          </a:p>
          <a:p>
            <a:endParaRPr lang="en-US" sz="2800" b="1" i="1" dirty="0"/>
          </a:p>
          <a:p>
            <a:r>
              <a:rPr lang="en-US" sz="2800" dirty="0"/>
              <a:t>• The </a:t>
            </a:r>
            <a:r>
              <a:rPr lang="en-US" sz="2800" b="1" i="1" dirty="0" err="1">
                <a:solidFill>
                  <a:srgbClr val="FF0000"/>
                </a:solidFill>
              </a:rPr>
              <a:t>TBox</a:t>
            </a:r>
            <a:r>
              <a:rPr lang="en-US" sz="2800" b="1" i="1" dirty="0"/>
              <a:t> corresponds to rules in traditional systems</a:t>
            </a:r>
            <a:r>
              <a:rPr lang="en-US" sz="2800" b="1" i="1" dirty="0" smtClean="0"/>
              <a:t>.</a:t>
            </a:r>
          </a:p>
          <a:p>
            <a:endParaRPr lang="en-US" sz="2800" b="1" i="1" dirty="0"/>
          </a:p>
          <a:p>
            <a:r>
              <a:rPr lang="en-US" sz="2800" dirty="0"/>
              <a:t>• The </a:t>
            </a:r>
            <a:r>
              <a:rPr lang="en-US" sz="2800" b="1" i="1" dirty="0" err="1">
                <a:solidFill>
                  <a:srgbClr val="FF0000"/>
                </a:solidFill>
              </a:rPr>
              <a:t>ABox</a:t>
            </a:r>
            <a:r>
              <a:rPr lang="en-US" sz="2800" b="1" i="1" dirty="0"/>
              <a:t> corresponds to facts in traditional systems.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228600"/>
            <a:ext cx="563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Knowledge Representation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33400" y="228600"/>
            <a:ext cx="563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Knowledge Base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123950"/>
            <a:ext cx="9143999" cy="573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7200" y="1295400"/>
            <a:ext cx="80772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dirty="0" smtClean="0"/>
              <a:t> </a:t>
            </a:r>
            <a:r>
              <a:rPr lang="fr-FR" sz="2400" dirty="0" err="1"/>
              <a:t>TBox</a:t>
            </a:r>
            <a:r>
              <a:rPr lang="fr-FR" sz="2400" dirty="0"/>
              <a:t> </a:t>
            </a:r>
            <a:r>
              <a:rPr lang="fr-FR" sz="2400" dirty="0" err="1"/>
              <a:t>contains</a:t>
            </a:r>
            <a:r>
              <a:rPr lang="fr-FR" sz="2400" dirty="0"/>
              <a:t> sentences </a:t>
            </a:r>
            <a:r>
              <a:rPr lang="fr-FR" sz="2400" dirty="0" err="1"/>
              <a:t>describing</a:t>
            </a:r>
            <a:r>
              <a:rPr lang="fr-FR" sz="2400" dirty="0"/>
              <a:t> concept </a:t>
            </a:r>
            <a:r>
              <a:rPr lang="fr-FR" sz="2400" dirty="0" err="1"/>
              <a:t>hierarchies</a:t>
            </a:r>
            <a:r>
              <a:rPr lang="fr-FR" sz="2400" dirty="0"/>
              <a:t> (i.e.,</a:t>
            </a:r>
          </a:p>
          <a:p>
            <a:r>
              <a:rPr lang="en-US" sz="2400" dirty="0" smtClean="0"/>
              <a:t>    relations </a:t>
            </a:r>
            <a:r>
              <a:rPr lang="en-US" sz="2400" dirty="0"/>
              <a:t>between concepts). It </a:t>
            </a:r>
            <a:r>
              <a:rPr lang="en-US" sz="2400" dirty="0" smtClean="0"/>
              <a:t>contains</a:t>
            </a:r>
          </a:p>
          <a:p>
            <a:endParaRPr lang="en-US" sz="2400" dirty="0"/>
          </a:p>
          <a:p>
            <a:r>
              <a:rPr lang="en-US" sz="2800" b="1" dirty="0"/>
              <a:t>• </a:t>
            </a:r>
            <a:r>
              <a:rPr lang="en-US" sz="2800" b="1" dirty="0">
                <a:solidFill>
                  <a:srgbClr val="FF0000"/>
                </a:solidFill>
              </a:rPr>
              <a:t>standalone concepts</a:t>
            </a:r>
            <a:r>
              <a:rPr lang="en-US" sz="2800" b="1" dirty="0"/>
              <a:t> (C)</a:t>
            </a:r>
          </a:p>
          <a:p>
            <a:r>
              <a:rPr lang="en-US" sz="2800" b="1" dirty="0" smtClean="0"/>
              <a:t>       – </a:t>
            </a:r>
            <a:r>
              <a:rPr lang="en-US" sz="2800" b="1" dirty="0">
                <a:solidFill>
                  <a:srgbClr val="002060"/>
                </a:solidFill>
              </a:rPr>
              <a:t>Player</a:t>
            </a:r>
          </a:p>
          <a:p>
            <a:r>
              <a:rPr lang="en-US" sz="2800" b="1" dirty="0"/>
              <a:t>• </a:t>
            </a:r>
            <a:r>
              <a:rPr lang="en-US" sz="2800" b="1" dirty="0">
                <a:solidFill>
                  <a:srgbClr val="FF0000"/>
                </a:solidFill>
              </a:rPr>
              <a:t>complex concepts </a:t>
            </a:r>
            <a:r>
              <a:rPr lang="en-US" sz="2800" b="1" dirty="0"/>
              <a:t>(C ⊓ D)</a:t>
            </a:r>
          </a:p>
          <a:p>
            <a:r>
              <a:rPr lang="en-US" sz="2800" b="1" dirty="0" smtClean="0"/>
              <a:t>       – </a:t>
            </a:r>
            <a:r>
              <a:rPr lang="en-US" sz="2800" b="1" dirty="0">
                <a:solidFill>
                  <a:srgbClr val="002060"/>
                </a:solidFill>
              </a:rPr>
              <a:t>Bowler ⊓ Batsman</a:t>
            </a:r>
          </a:p>
          <a:p>
            <a:r>
              <a:rPr lang="en-US" sz="2800" b="1" dirty="0"/>
              <a:t>• </a:t>
            </a:r>
            <a:r>
              <a:rPr lang="en-US" sz="2800" b="1" dirty="0">
                <a:solidFill>
                  <a:srgbClr val="FF0000"/>
                </a:solidFill>
              </a:rPr>
              <a:t>equivalence relations </a:t>
            </a:r>
            <a:r>
              <a:rPr lang="en-US" sz="2800" b="1" dirty="0"/>
              <a:t>(C ≡ D)</a:t>
            </a:r>
          </a:p>
          <a:p>
            <a:r>
              <a:rPr lang="en-US" sz="2800" b="1" dirty="0" smtClean="0"/>
              <a:t>      – </a:t>
            </a:r>
            <a:r>
              <a:rPr lang="en-US" sz="2800" b="1" dirty="0" err="1">
                <a:solidFill>
                  <a:srgbClr val="002060"/>
                </a:solidFill>
              </a:rPr>
              <a:t>Allrounder</a:t>
            </a:r>
            <a:r>
              <a:rPr lang="en-US" sz="2800" b="1" dirty="0">
                <a:solidFill>
                  <a:srgbClr val="002060"/>
                </a:solidFill>
              </a:rPr>
              <a:t> ≡ Bowler ⊓ Batsman</a:t>
            </a:r>
          </a:p>
          <a:p>
            <a:r>
              <a:rPr lang="en-US" sz="2800" b="1" dirty="0"/>
              <a:t>• </a:t>
            </a:r>
            <a:r>
              <a:rPr lang="en-US" sz="2800" b="1" dirty="0">
                <a:solidFill>
                  <a:srgbClr val="FF0000"/>
                </a:solidFill>
              </a:rPr>
              <a:t>definitions</a:t>
            </a:r>
            <a:r>
              <a:rPr lang="en-US" sz="2800" b="1" dirty="0"/>
              <a:t> (C ≐ D)</a:t>
            </a:r>
          </a:p>
          <a:p>
            <a:r>
              <a:rPr lang="en-US" sz="2800" b="1" dirty="0" smtClean="0"/>
              <a:t>     – </a:t>
            </a:r>
            <a:r>
              <a:rPr lang="en-US" sz="2800" b="1" dirty="0" err="1">
                <a:solidFill>
                  <a:srgbClr val="002060"/>
                </a:solidFill>
              </a:rPr>
              <a:t>Allrounder</a:t>
            </a:r>
            <a:r>
              <a:rPr lang="en-US" sz="2800" b="1" dirty="0">
                <a:solidFill>
                  <a:srgbClr val="002060"/>
                </a:solidFill>
              </a:rPr>
              <a:t> ≐ Bowler ⊓ Batsman</a:t>
            </a:r>
          </a:p>
          <a:p>
            <a:r>
              <a:rPr lang="en-US" sz="2800" b="1" dirty="0"/>
              <a:t>• </a:t>
            </a:r>
            <a:r>
              <a:rPr lang="en-US" sz="2800" b="1" dirty="0">
                <a:solidFill>
                  <a:srgbClr val="FF0000"/>
                </a:solidFill>
              </a:rPr>
              <a:t>General Concept Inclusion, GCI </a:t>
            </a:r>
            <a:r>
              <a:rPr lang="en-US" sz="2800" b="1" dirty="0"/>
              <a:t>(C ⊑ D)</a:t>
            </a:r>
          </a:p>
          <a:p>
            <a:r>
              <a:rPr lang="en-US" sz="2800" b="1" dirty="0" smtClean="0"/>
              <a:t>     – </a:t>
            </a:r>
            <a:r>
              <a:rPr lang="en-US" sz="2800" b="1" dirty="0">
                <a:solidFill>
                  <a:srgbClr val="002060"/>
                </a:solidFill>
              </a:rPr>
              <a:t>Player ⊑ ∃</a:t>
            </a:r>
            <a:r>
              <a:rPr lang="en-US" sz="2800" b="1" dirty="0" err="1">
                <a:solidFill>
                  <a:srgbClr val="002060"/>
                </a:solidFill>
              </a:rPr>
              <a:t>married.Actor</a:t>
            </a: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43000" y="304800"/>
            <a:ext cx="3429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/>
              <a:t>TBox</a:t>
            </a:r>
            <a:endParaRPr lang="en-US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990600" y="381000"/>
            <a:ext cx="637674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/>
              <a:t>Diagrammatic Representation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1295400"/>
            <a:ext cx="91440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1295400"/>
            <a:ext cx="86106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•</a:t>
            </a:r>
            <a:r>
              <a:rPr lang="en-US" sz="2800" dirty="0" err="1" smtClean="0"/>
              <a:t>ABox</a:t>
            </a:r>
            <a:r>
              <a:rPr lang="en-US" sz="2800" dirty="0" smtClean="0"/>
              <a:t> </a:t>
            </a:r>
            <a:r>
              <a:rPr lang="en-US" sz="2800" dirty="0"/>
              <a:t>contains ground sentences stating where in the</a:t>
            </a:r>
          </a:p>
          <a:p>
            <a:r>
              <a:rPr lang="en-US" sz="2800" dirty="0"/>
              <a:t>hierarchy individuals belong (i.e., relations between</a:t>
            </a:r>
          </a:p>
          <a:p>
            <a:r>
              <a:rPr lang="en-US" sz="2800" dirty="0"/>
              <a:t>individuals and concepts/roles</a:t>
            </a:r>
            <a:r>
              <a:rPr lang="en-US" sz="2800" dirty="0" smtClean="0"/>
              <a:t>)</a:t>
            </a:r>
          </a:p>
          <a:p>
            <a:endParaRPr lang="en-US" sz="2800" dirty="0"/>
          </a:p>
          <a:p>
            <a:r>
              <a:rPr lang="en-US" sz="2800" dirty="0"/>
              <a:t>• An </a:t>
            </a:r>
            <a:r>
              <a:rPr lang="en-US" sz="2800" dirty="0" err="1"/>
              <a:t>assertional</a:t>
            </a:r>
            <a:r>
              <a:rPr lang="en-US" sz="2800" dirty="0"/>
              <a:t> axiom is of the form </a:t>
            </a:r>
            <a:r>
              <a:rPr lang="en-US" sz="2800" dirty="0">
                <a:solidFill>
                  <a:srgbClr val="FF0000"/>
                </a:solidFill>
              </a:rPr>
              <a:t>x : C </a:t>
            </a:r>
            <a:r>
              <a:rPr lang="en-US" sz="2800" dirty="0"/>
              <a:t>or </a:t>
            </a:r>
            <a:r>
              <a:rPr lang="en-US" sz="2800" dirty="0">
                <a:solidFill>
                  <a:srgbClr val="FF0000"/>
                </a:solidFill>
              </a:rPr>
              <a:t>(x, y) : R</a:t>
            </a:r>
            <a:r>
              <a:rPr lang="en-US" sz="2800" dirty="0"/>
              <a:t>, </a:t>
            </a:r>
            <a:r>
              <a:rPr lang="en-US" sz="2800" dirty="0" smtClean="0"/>
              <a:t>   where </a:t>
            </a:r>
            <a:r>
              <a:rPr lang="en-US" sz="2800" dirty="0"/>
              <a:t>C </a:t>
            </a:r>
            <a:r>
              <a:rPr lang="en-US" sz="2800" dirty="0" smtClean="0"/>
              <a:t>is a </a:t>
            </a:r>
            <a:r>
              <a:rPr lang="en-US" sz="2800" dirty="0"/>
              <a:t>concept, R is a role and x and y are individual names</a:t>
            </a:r>
            <a:r>
              <a:rPr lang="en-US" sz="2800" dirty="0" smtClean="0"/>
              <a:t>.</a:t>
            </a:r>
          </a:p>
          <a:p>
            <a:endParaRPr lang="en-US" sz="2800" dirty="0"/>
          </a:p>
          <a:p>
            <a:r>
              <a:rPr lang="en-US" sz="2800" dirty="0" smtClean="0">
                <a:solidFill>
                  <a:srgbClr val="FF0000"/>
                </a:solidFill>
              </a:rPr>
              <a:t>   </a:t>
            </a:r>
            <a:r>
              <a:rPr lang="en-US" sz="2800" dirty="0" smtClean="0"/>
              <a:t>–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Pataudi</a:t>
            </a:r>
            <a:r>
              <a:rPr lang="en-US" sz="2800" dirty="0">
                <a:solidFill>
                  <a:srgbClr val="FF0000"/>
                </a:solidFill>
              </a:rPr>
              <a:t> : Cricketer</a:t>
            </a:r>
          </a:p>
          <a:p>
            <a:r>
              <a:rPr lang="en-US" sz="2800" dirty="0"/>
              <a:t>   –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>
                <a:solidFill>
                  <a:srgbClr val="FF0000"/>
                </a:solidFill>
              </a:rPr>
              <a:t>Tagore : Actor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   </a:t>
            </a:r>
            <a:r>
              <a:rPr lang="en-US" sz="2800" dirty="0"/>
              <a:t>–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>
                <a:solidFill>
                  <a:srgbClr val="FF0000"/>
                </a:solidFill>
              </a:rPr>
              <a:t>&lt;Khan, Tagore&gt; : </a:t>
            </a:r>
            <a:r>
              <a:rPr lang="en-US" sz="2800" dirty="0" err="1">
                <a:solidFill>
                  <a:srgbClr val="FF0000"/>
                </a:solidFill>
              </a:rPr>
              <a:t>childOf</a:t>
            </a:r>
            <a:endParaRPr lang="en-US" sz="2800" dirty="0">
              <a:solidFill>
                <a:srgbClr val="FF0000"/>
              </a:solidFill>
            </a:endParaRPr>
          </a:p>
          <a:p>
            <a:r>
              <a:rPr lang="en-US" sz="2800" dirty="0"/>
              <a:t>   –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>
                <a:solidFill>
                  <a:srgbClr val="FF0000"/>
                </a:solidFill>
              </a:rPr>
              <a:t>&lt;</a:t>
            </a:r>
            <a:r>
              <a:rPr lang="en-US" sz="2800" dirty="0" err="1">
                <a:solidFill>
                  <a:srgbClr val="FF0000"/>
                </a:solidFill>
              </a:rPr>
              <a:t>Pataudi</a:t>
            </a:r>
            <a:r>
              <a:rPr lang="en-US" sz="2800" dirty="0">
                <a:solidFill>
                  <a:srgbClr val="FF0000"/>
                </a:solidFill>
              </a:rPr>
              <a:t>, Khan&gt; : </a:t>
            </a:r>
            <a:r>
              <a:rPr lang="en-US" sz="2800" dirty="0" err="1">
                <a:solidFill>
                  <a:srgbClr val="FF0000"/>
                </a:solidFill>
              </a:rPr>
              <a:t>parentOf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43000" y="457200"/>
            <a:ext cx="1600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/>
              <a:t>ABox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533400" y="2099370"/>
            <a:ext cx="82296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4163" indent="-284163"/>
            <a:r>
              <a:rPr lang="en-US" sz="2800" dirty="0" smtClean="0"/>
              <a:t>• </a:t>
            </a:r>
            <a:r>
              <a:rPr lang="en-US" sz="2800" dirty="0"/>
              <a:t>A basic Description Logic is a sub-set of first-order </a:t>
            </a:r>
            <a:r>
              <a:rPr lang="en-US" sz="2800" dirty="0" smtClean="0"/>
              <a:t>predicate logic</a:t>
            </a:r>
            <a:r>
              <a:rPr lang="en-US" sz="2800" dirty="0"/>
              <a:t>.</a:t>
            </a:r>
          </a:p>
          <a:p>
            <a:pPr marL="284163" indent="-284163"/>
            <a:r>
              <a:rPr lang="en-US" sz="2800" dirty="0"/>
              <a:t>• DLs are generally the decidable fragments of </a:t>
            </a:r>
            <a:r>
              <a:rPr lang="en-US" sz="2800" dirty="0" smtClean="0"/>
              <a:t>first-  order predicate </a:t>
            </a:r>
            <a:r>
              <a:rPr lang="en-US" sz="2800" dirty="0"/>
              <a:t>logic.[1]</a:t>
            </a:r>
          </a:p>
          <a:p>
            <a:pPr marL="225425" indent="-225425"/>
            <a:r>
              <a:rPr lang="en-US" sz="2800" dirty="0"/>
              <a:t>• Tractability of </a:t>
            </a:r>
            <a:r>
              <a:rPr lang="en-US" sz="2800" dirty="0" err="1"/>
              <a:t>inferencing</a:t>
            </a:r>
            <a:r>
              <a:rPr lang="en-US" sz="2800" dirty="0"/>
              <a:t> is the main thrust behind </a:t>
            </a:r>
            <a:r>
              <a:rPr lang="en-US" sz="2800" dirty="0" smtClean="0"/>
              <a:t>the development </a:t>
            </a:r>
            <a:r>
              <a:rPr lang="en-US" sz="2800" dirty="0"/>
              <a:t>of Description Logic.</a:t>
            </a:r>
          </a:p>
          <a:p>
            <a:pPr marL="225425" indent="-225425"/>
            <a:r>
              <a:rPr lang="en-US" sz="2800" dirty="0"/>
              <a:t>• Description Logic has equivalent representations only </a:t>
            </a:r>
            <a:r>
              <a:rPr lang="en-US" sz="2800" dirty="0" smtClean="0"/>
              <a:t>for predicates </a:t>
            </a:r>
            <a:r>
              <a:rPr lang="en-US" sz="2800" dirty="0"/>
              <a:t>with at most two variables.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1000" y="253425"/>
            <a:ext cx="815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Relationship with First-Order Predicate Logic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81000" y="1720840"/>
            <a:ext cx="8382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• </a:t>
            </a:r>
            <a:r>
              <a:rPr lang="en-US" sz="2800" dirty="0"/>
              <a:t>Consider the following predicate logic statement:</a:t>
            </a:r>
          </a:p>
          <a:p>
            <a:r>
              <a:rPr lang="en-US" sz="2800" dirty="0" smtClean="0"/>
              <a:t>        ∀</a:t>
            </a:r>
            <a:r>
              <a:rPr lang="en-US" sz="2800" dirty="0"/>
              <a:t>x(opening-batsman(x) -&gt; cricketer(x))</a:t>
            </a:r>
          </a:p>
          <a:p>
            <a:r>
              <a:rPr lang="en-US" sz="2800" dirty="0"/>
              <a:t>• The translation to English would be:</a:t>
            </a:r>
          </a:p>
          <a:p>
            <a:r>
              <a:rPr lang="en-US" sz="2800" dirty="0" smtClean="0"/>
              <a:t>    For </a:t>
            </a:r>
            <a:r>
              <a:rPr lang="en-US" sz="2800" dirty="0"/>
              <a:t>all x, if x is an opening batsman, then x is a</a:t>
            </a:r>
          </a:p>
          <a:p>
            <a:r>
              <a:rPr lang="en-US" sz="2800" dirty="0" smtClean="0"/>
              <a:t>    cricketer</a:t>
            </a:r>
            <a:r>
              <a:rPr lang="en-US" sz="2800" dirty="0"/>
              <a:t>.</a:t>
            </a:r>
          </a:p>
          <a:p>
            <a:r>
              <a:rPr lang="en-US" sz="2800" dirty="0"/>
              <a:t>• But do we generally use such arbitrary variables in</a:t>
            </a:r>
          </a:p>
          <a:p>
            <a:r>
              <a:rPr lang="en-US" sz="2800" dirty="0" smtClean="0"/>
              <a:t>   regular </a:t>
            </a:r>
            <a:r>
              <a:rPr lang="en-US" sz="2800" dirty="0"/>
              <a:t>conversation?</a:t>
            </a:r>
          </a:p>
          <a:p>
            <a:pPr marL="284163" indent="-284163"/>
            <a:r>
              <a:rPr lang="en-US" sz="2800" dirty="0"/>
              <a:t>• In spoken English, this line would </a:t>
            </a:r>
            <a:r>
              <a:rPr lang="en-US" sz="2800" dirty="0" smtClean="0"/>
              <a:t>be Opening </a:t>
            </a:r>
            <a:r>
              <a:rPr lang="en-US" sz="2800" dirty="0"/>
              <a:t>Batsmen </a:t>
            </a:r>
            <a:r>
              <a:rPr lang="en-US" sz="2800" dirty="0" smtClean="0"/>
              <a:t>  are </a:t>
            </a:r>
            <a:r>
              <a:rPr lang="en-US" sz="2800" dirty="0"/>
              <a:t>cricketers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1000" y="253425"/>
            <a:ext cx="815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Relationship with First-Order Predicate Logic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38800" y="1981200"/>
            <a:ext cx="3200400" cy="276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4"/>
          <p:cNvSpPr txBox="1"/>
          <p:nvPr/>
        </p:nvSpPr>
        <p:spPr>
          <a:xfrm>
            <a:off x="6972300" y="2336800"/>
            <a:ext cx="495300" cy="254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400"/>
              </a:lnSpc>
            </a:pPr>
            <a:r>
              <a:rPr lang="en-CA" sz="1210" b="1" dirty="0" smtClean="0">
                <a:solidFill>
                  <a:srgbClr val="000000"/>
                </a:solidFill>
                <a:latin typeface="Times New Roman Bold"/>
                <a:cs typeface="Times New Roman Bold"/>
              </a:rPr>
              <a:t>Person</a:t>
            </a:r>
          </a:p>
          <a:p>
            <a:pPr>
              <a:lnSpc>
                <a:spcPts val="1380"/>
              </a:lnSpc>
            </a:pPr>
            <a:endParaRPr lang="en-CA" sz="1200" dirty="0">
              <a:solidFill>
                <a:srgbClr val="000000"/>
              </a:solidFill>
            </a:endParaRPr>
          </a:p>
        </p:txBody>
      </p:sp>
      <p:sp>
        <p:nvSpPr>
          <p:cNvPr id="5" name="TextBox 9"/>
          <p:cNvSpPr txBox="1"/>
          <p:nvPr/>
        </p:nvSpPr>
        <p:spPr>
          <a:xfrm>
            <a:off x="6045200" y="3352800"/>
            <a:ext cx="8636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080"/>
              </a:lnSpc>
            </a:pPr>
            <a:r>
              <a:rPr lang="en-CA" sz="1210" b="1" dirty="0" smtClean="0">
                <a:solidFill>
                  <a:srgbClr val="000000"/>
                </a:solidFill>
                <a:latin typeface="Times New Roman Bold"/>
                <a:cs typeface="Times New Roman Bold"/>
              </a:rPr>
              <a:t>Employee</a:t>
            </a:r>
          </a:p>
          <a:p>
            <a:pPr>
              <a:lnSpc>
                <a:spcPts val="1080"/>
              </a:lnSpc>
            </a:pPr>
            <a:endParaRPr/>
          </a:p>
        </p:txBody>
      </p:sp>
      <p:sp>
        <p:nvSpPr>
          <p:cNvPr id="6" name="TextBox 10"/>
          <p:cNvSpPr txBox="1"/>
          <p:nvPr/>
        </p:nvSpPr>
        <p:spPr>
          <a:xfrm>
            <a:off x="7721600" y="3276600"/>
            <a:ext cx="7366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210" b="1" dirty="0" smtClean="0">
                <a:solidFill>
                  <a:srgbClr val="000000"/>
                </a:solidFill>
                <a:latin typeface="Times New Roman Bold"/>
                <a:cs typeface="Times New Roman Bold"/>
              </a:rPr>
              <a:t>Student</a:t>
            </a:r>
          </a:p>
          <a:p>
            <a:pPr>
              <a:lnSpc>
                <a:spcPts val="1380"/>
              </a:lnSpc>
            </a:pPr>
            <a:endParaRPr/>
          </a:p>
        </p:txBody>
      </p:sp>
      <p:sp>
        <p:nvSpPr>
          <p:cNvPr id="7" name="TextBox 12"/>
          <p:cNvSpPr txBox="1"/>
          <p:nvPr/>
        </p:nvSpPr>
        <p:spPr>
          <a:xfrm>
            <a:off x="6908800" y="4216400"/>
            <a:ext cx="2235200" cy="203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265"/>
              </a:lnSpc>
            </a:pPr>
            <a:r>
              <a:rPr lang="en-CA" sz="1113" b="1" dirty="0" smtClean="0">
                <a:solidFill>
                  <a:srgbClr val="000000"/>
                </a:solidFill>
                <a:latin typeface="Times New Roman Bold"/>
                <a:cs typeface="Times New Roman Bold"/>
              </a:rPr>
              <a:t>PhD Student</a:t>
            </a:r>
          </a:p>
          <a:p>
            <a:pPr>
              <a:lnSpc>
                <a:spcPts val="1265"/>
              </a:lnSpc>
            </a:pPr>
            <a:endParaRPr lang="en-CA" sz="1103" dirty="0">
              <a:solidFill>
                <a:srgbClr val="000000"/>
              </a:solidFill>
            </a:endParaRPr>
          </a:p>
        </p:txBody>
      </p:sp>
      <p:sp>
        <p:nvSpPr>
          <p:cNvPr id="8" name="TextBox 2"/>
          <p:cNvSpPr txBox="1"/>
          <p:nvPr/>
        </p:nvSpPr>
        <p:spPr>
          <a:xfrm>
            <a:off x="762000" y="431800"/>
            <a:ext cx="7772400" cy="508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220"/>
              </a:lnSpc>
            </a:pPr>
            <a:r>
              <a:rPr lang="en-CA" sz="2806" b="1" dirty="0" smtClean="0">
                <a:solidFill>
                  <a:srgbClr val="660066"/>
                </a:solidFill>
                <a:latin typeface="Arial Bold"/>
                <a:cs typeface="Arial Bold"/>
              </a:rPr>
              <a:t>First Order Logic (FOL)</a:t>
            </a:r>
          </a:p>
          <a:p>
            <a:pPr>
              <a:lnSpc>
                <a:spcPts val="3220"/>
              </a:lnSpc>
            </a:pPr>
            <a:endParaRPr lang="en-CA" sz="2796" dirty="0">
              <a:solidFill>
                <a:srgbClr val="000000"/>
              </a:solidFill>
            </a:endParaRPr>
          </a:p>
        </p:txBody>
      </p:sp>
      <p:sp>
        <p:nvSpPr>
          <p:cNvPr id="9" name="TextBox 3"/>
          <p:cNvSpPr txBox="1"/>
          <p:nvPr/>
        </p:nvSpPr>
        <p:spPr>
          <a:xfrm>
            <a:off x="609600" y="1295400"/>
            <a:ext cx="8229600" cy="923330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400"/>
              </a:lnSpc>
              <a:tabLst>
                <a:tab pos="254000" algn="l"/>
              </a:tabLst>
            </a:pPr>
            <a:r>
              <a:rPr lang="en-CA" sz="2004" dirty="0" smtClean="0">
                <a:latin typeface="Arial"/>
                <a:cs typeface="Arial"/>
              </a:rPr>
              <a:t>• FOL  allows  us  to  represent  knowledge  precisely (Syntax  and</a:t>
            </a:r>
          </a:p>
          <a:p>
            <a:pPr>
              <a:lnSpc>
                <a:spcPts val="2400"/>
              </a:lnSpc>
              <a:tabLst>
                <a:tab pos="254000" algn="l"/>
              </a:tabLst>
            </a:pPr>
            <a:r>
              <a:rPr lang="en-CA" sz="2004" dirty="0" smtClean="0">
                <a:latin typeface="Arial"/>
                <a:cs typeface="Arial"/>
              </a:rPr>
              <a:t>	Semantics).</a:t>
            </a:r>
          </a:p>
          <a:p>
            <a:pPr>
              <a:lnSpc>
                <a:spcPts val="2395"/>
              </a:lnSpc>
            </a:pPr>
            <a:endParaRPr lang="en-CA" sz="2004" dirty="0">
              <a:solidFill>
                <a:srgbClr val="000000"/>
              </a:solidFill>
            </a:endParaRPr>
          </a:p>
        </p:txBody>
      </p:sp>
      <p:sp>
        <p:nvSpPr>
          <p:cNvPr id="10" name="TextBox 6"/>
          <p:cNvSpPr txBox="1"/>
          <p:nvPr/>
        </p:nvSpPr>
        <p:spPr>
          <a:xfrm>
            <a:off x="762000" y="2247900"/>
            <a:ext cx="3072957" cy="419987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620"/>
              </a:lnSpc>
            </a:pPr>
            <a:r>
              <a:rPr lang="en-US" dirty="0"/>
              <a:t>∀ </a:t>
            </a:r>
            <a:r>
              <a:rPr lang="en-CA" sz="1800" dirty="0" smtClean="0">
                <a:solidFill>
                  <a:srgbClr val="FF0000"/>
                </a:solidFill>
                <a:latin typeface="Arial"/>
                <a:cs typeface="Arial"/>
              </a:rPr>
              <a:t>x Employee(x) </a:t>
            </a:r>
            <a:r>
              <a:rPr lang="en-CA" sz="1800" dirty="0" smtClean="0">
                <a:solidFill>
                  <a:srgbClr val="FF0000"/>
                </a:solidFill>
                <a:latin typeface="Wingdings"/>
                <a:cs typeface="Wingdings"/>
              </a:rPr>
              <a:t></a:t>
            </a:r>
            <a:r>
              <a:rPr lang="en-CA" sz="1800" dirty="0" smtClean="0">
                <a:solidFill>
                  <a:srgbClr val="FF0000"/>
                </a:solidFill>
                <a:latin typeface="Arial"/>
                <a:cs typeface="Arial"/>
              </a:rPr>
              <a:t> Person (x)</a:t>
            </a:r>
          </a:p>
          <a:p>
            <a:pPr>
              <a:lnSpc>
                <a:spcPts val="1620"/>
              </a:lnSpc>
            </a:pPr>
            <a:endParaRPr lang="en-CA" sz="1800" dirty="0">
              <a:solidFill>
                <a:srgbClr val="FF0000"/>
              </a:solidFill>
            </a:endParaRPr>
          </a:p>
        </p:txBody>
      </p:sp>
      <p:sp>
        <p:nvSpPr>
          <p:cNvPr id="11" name="TextBox 7"/>
          <p:cNvSpPr txBox="1"/>
          <p:nvPr/>
        </p:nvSpPr>
        <p:spPr>
          <a:xfrm>
            <a:off x="762000" y="2565400"/>
            <a:ext cx="2870979" cy="436017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695"/>
              </a:lnSpc>
            </a:pPr>
            <a:r>
              <a:rPr lang="en-US" dirty="0"/>
              <a:t>∀ </a:t>
            </a:r>
            <a:r>
              <a:rPr lang="en-CA" sz="1800" dirty="0" smtClean="0">
                <a:solidFill>
                  <a:srgbClr val="FF0000"/>
                </a:solidFill>
                <a:latin typeface="Arial"/>
                <a:cs typeface="Arial"/>
              </a:rPr>
              <a:t>x Student(x) </a:t>
            </a:r>
            <a:r>
              <a:rPr lang="en-CA" sz="1800" dirty="0" smtClean="0">
                <a:solidFill>
                  <a:srgbClr val="FF0000"/>
                </a:solidFill>
                <a:latin typeface="Wingdings"/>
                <a:cs typeface="Wingdings"/>
              </a:rPr>
              <a:t></a:t>
            </a:r>
            <a:r>
              <a:rPr lang="en-CA" sz="1800" dirty="0" smtClean="0">
                <a:solidFill>
                  <a:srgbClr val="FF0000"/>
                </a:solidFill>
                <a:latin typeface="Arial"/>
                <a:cs typeface="Arial"/>
              </a:rPr>
              <a:t> Person (x)</a:t>
            </a:r>
          </a:p>
          <a:p>
            <a:pPr>
              <a:lnSpc>
                <a:spcPts val="1695"/>
              </a:lnSpc>
            </a:pPr>
            <a:endParaRPr lang="en-CA" sz="1800" dirty="0">
              <a:solidFill>
                <a:srgbClr val="000000"/>
              </a:solidFill>
            </a:endParaRPr>
          </a:p>
        </p:txBody>
      </p:sp>
      <p:sp>
        <p:nvSpPr>
          <p:cNvPr id="12" name="TextBox 8"/>
          <p:cNvSpPr txBox="1"/>
          <p:nvPr/>
        </p:nvSpPr>
        <p:spPr>
          <a:xfrm>
            <a:off x="762000" y="2895600"/>
            <a:ext cx="3355086" cy="538609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070"/>
              </a:lnSpc>
            </a:pPr>
            <a:r>
              <a:rPr lang="en-US" dirty="0">
                <a:solidFill>
                  <a:srgbClr val="3333FF"/>
                </a:solidFill>
                <a:latin typeface="SymbolMT"/>
              </a:rPr>
              <a:t>∀ </a:t>
            </a:r>
            <a:r>
              <a:rPr lang="en-CA" sz="1800" dirty="0" smtClean="0">
                <a:solidFill>
                  <a:srgbClr val="FF0000"/>
                </a:solidFill>
                <a:latin typeface="Arial"/>
                <a:cs typeface="Arial"/>
              </a:rPr>
              <a:t>x </a:t>
            </a:r>
            <a:r>
              <a:rPr lang="en-CA" sz="1800" dirty="0" err="1" smtClean="0">
                <a:solidFill>
                  <a:srgbClr val="FF0000"/>
                </a:solidFill>
                <a:latin typeface="Arial"/>
                <a:cs typeface="Arial"/>
              </a:rPr>
              <a:t>PhDStudent</a:t>
            </a:r>
            <a:r>
              <a:rPr lang="en-CA" sz="1800" dirty="0" smtClean="0">
                <a:solidFill>
                  <a:srgbClr val="FF0000"/>
                </a:solidFill>
                <a:latin typeface="Arial"/>
                <a:cs typeface="Arial"/>
              </a:rPr>
              <a:t>(x) </a:t>
            </a:r>
            <a:r>
              <a:rPr lang="en-CA" sz="1800" dirty="0" smtClean="0">
                <a:solidFill>
                  <a:srgbClr val="FF0000"/>
                </a:solidFill>
                <a:latin typeface="Wingdings"/>
                <a:cs typeface="Wingdings"/>
              </a:rPr>
              <a:t></a:t>
            </a:r>
            <a:r>
              <a:rPr lang="en-CA" sz="1800" dirty="0" smtClean="0">
                <a:solidFill>
                  <a:srgbClr val="FF0000"/>
                </a:solidFill>
                <a:latin typeface="Arial"/>
                <a:cs typeface="Arial"/>
              </a:rPr>
              <a:t> Student (x)</a:t>
            </a:r>
          </a:p>
          <a:p>
            <a:pPr>
              <a:lnSpc>
                <a:spcPts val="2070"/>
              </a:lnSpc>
            </a:pPr>
            <a:endParaRPr lang="en-CA" sz="1800" dirty="0">
              <a:solidFill>
                <a:srgbClr val="000000"/>
              </a:solidFill>
            </a:endParaRPr>
          </a:p>
        </p:txBody>
      </p:sp>
      <p:sp>
        <p:nvSpPr>
          <p:cNvPr id="13" name="TextBox 11"/>
          <p:cNvSpPr txBox="1"/>
          <p:nvPr/>
        </p:nvSpPr>
        <p:spPr>
          <a:xfrm>
            <a:off x="762000" y="3327400"/>
            <a:ext cx="3585918" cy="464871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775"/>
              </a:lnSpc>
            </a:pPr>
            <a:r>
              <a:rPr lang="en-US" dirty="0"/>
              <a:t>∀ </a:t>
            </a:r>
            <a:r>
              <a:rPr lang="en-CA" sz="1800" dirty="0" smtClean="0">
                <a:solidFill>
                  <a:srgbClr val="FF0000"/>
                </a:solidFill>
                <a:latin typeface="Arial"/>
                <a:cs typeface="Arial"/>
              </a:rPr>
              <a:t>x </a:t>
            </a:r>
            <a:r>
              <a:rPr lang="en-CA" sz="1800" dirty="0" err="1" smtClean="0">
                <a:solidFill>
                  <a:srgbClr val="FF0000"/>
                </a:solidFill>
                <a:latin typeface="Arial"/>
                <a:cs typeface="Arial"/>
              </a:rPr>
              <a:t>PhDStudent</a:t>
            </a:r>
            <a:r>
              <a:rPr lang="en-CA" sz="1800" dirty="0" smtClean="0">
                <a:solidFill>
                  <a:srgbClr val="FF0000"/>
                </a:solidFill>
                <a:latin typeface="Arial"/>
                <a:cs typeface="Arial"/>
              </a:rPr>
              <a:t>(x) </a:t>
            </a:r>
            <a:r>
              <a:rPr lang="en-CA" sz="1800" dirty="0" smtClean="0">
                <a:solidFill>
                  <a:srgbClr val="FF0000"/>
                </a:solidFill>
                <a:latin typeface="Wingdings"/>
                <a:cs typeface="Wingdings"/>
              </a:rPr>
              <a:t></a:t>
            </a:r>
            <a:r>
              <a:rPr lang="en-CA" sz="1800" dirty="0" smtClean="0">
                <a:solidFill>
                  <a:srgbClr val="FF0000"/>
                </a:solidFill>
                <a:latin typeface="Arial"/>
                <a:cs typeface="Arial"/>
              </a:rPr>
              <a:t> Employee (x)</a:t>
            </a:r>
          </a:p>
          <a:p>
            <a:pPr>
              <a:lnSpc>
                <a:spcPts val="1775"/>
              </a:lnSpc>
            </a:pPr>
            <a:endParaRPr lang="en-CA" sz="1800" dirty="0">
              <a:solidFill>
                <a:srgbClr val="0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85800" y="4775200"/>
            <a:ext cx="5335050" cy="589905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300"/>
              </a:lnSpc>
            </a:pPr>
            <a:r>
              <a:rPr lang="en-CA" sz="2004" dirty="0" smtClean="0">
                <a:solidFill>
                  <a:srgbClr val="002060"/>
                </a:solidFill>
                <a:latin typeface="Arial"/>
                <a:cs typeface="Arial"/>
              </a:rPr>
              <a:t>• However, representation alone is not enough</a:t>
            </a:r>
            <a:r>
              <a:rPr lang="en-CA" sz="2004" dirty="0" smtClean="0">
                <a:solidFill>
                  <a:srgbClr val="990000"/>
                </a:solidFill>
                <a:latin typeface="Arial"/>
                <a:cs typeface="Arial"/>
              </a:rPr>
              <a:t>.</a:t>
            </a:r>
          </a:p>
          <a:p>
            <a:pPr>
              <a:lnSpc>
                <a:spcPts val="2300"/>
              </a:lnSpc>
            </a:pPr>
            <a:endParaRPr lang="en-CA" sz="2004" dirty="0">
              <a:solidFill>
                <a:srgbClr val="00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85800" y="5461000"/>
            <a:ext cx="7422096" cy="92333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400"/>
              </a:lnSpc>
              <a:tabLst>
                <a:tab pos="254000" algn="l"/>
              </a:tabLst>
            </a:pPr>
            <a:r>
              <a:rPr lang="en-CA" sz="2004" dirty="0" smtClean="0">
                <a:solidFill>
                  <a:srgbClr val="002060"/>
                </a:solidFill>
                <a:latin typeface="Arial"/>
                <a:cs typeface="Arial"/>
              </a:rPr>
              <a:t>• We also need to process this knowledge and make use of it, i.e.</a:t>
            </a:r>
            <a:r>
              <a:rPr lang="en-CA" sz="2004" dirty="0" smtClean="0">
                <a:solidFill>
                  <a:srgbClr val="002060"/>
                </a:solidFill>
                <a:latin typeface="Times New Roman"/>
              </a:rPr>
              <a:t/>
            </a:r>
            <a:br>
              <a:rPr lang="en-CA" sz="2004" dirty="0" smtClean="0">
                <a:solidFill>
                  <a:srgbClr val="002060"/>
                </a:solidFill>
                <a:latin typeface="Times New Roman"/>
              </a:rPr>
            </a:br>
            <a:r>
              <a:rPr lang="en-CA" sz="2004" dirty="0" smtClean="0">
                <a:solidFill>
                  <a:srgbClr val="002060"/>
                </a:solidFill>
                <a:latin typeface="Arial"/>
                <a:cs typeface="Arial"/>
              </a:rPr>
              <a:t>	Logical inference = (Reasoning).</a:t>
            </a:r>
          </a:p>
          <a:p>
            <a:pPr>
              <a:lnSpc>
                <a:spcPts val="2400"/>
              </a:lnSpc>
            </a:pPr>
            <a:endParaRPr lang="en-CA" sz="2004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81000" y="1720840"/>
            <a:ext cx="82296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• First order predicate logic is </a:t>
            </a:r>
            <a:r>
              <a:rPr lang="en-US" sz="2800" dirty="0" smtClean="0"/>
              <a:t>over-expressive.</a:t>
            </a:r>
          </a:p>
          <a:p>
            <a:endParaRPr lang="en-US" sz="2800" dirty="0"/>
          </a:p>
          <a:p>
            <a:pPr marL="225425" indent="-225425"/>
            <a:r>
              <a:rPr lang="en-US" sz="2800" dirty="0"/>
              <a:t>• The variables are arbitrary and aren’t useful for </a:t>
            </a:r>
            <a:r>
              <a:rPr lang="en-US" sz="2800" dirty="0" smtClean="0"/>
              <a:t>   </a:t>
            </a:r>
            <a:r>
              <a:rPr lang="en-US" sz="2800" dirty="0" err="1" smtClean="0"/>
              <a:t>inferencing</a:t>
            </a:r>
            <a:r>
              <a:rPr lang="en-US" sz="2800" dirty="0" smtClean="0"/>
              <a:t>.</a:t>
            </a:r>
          </a:p>
          <a:p>
            <a:pPr marL="225425" indent="-225425"/>
            <a:endParaRPr lang="en-US" sz="2800" dirty="0"/>
          </a:p>
          <a:p>
            <a:pPr marL="225425" indent="-225425"/>
            <a:r>
              <a:rPr lang="en-US" sz="2800" dirty="0"/>
              <a:t>• Description logics don’t allow the use of any variables</a:t>
            </a:r>
            <a:r>
              <a:rPr lang="en-US" sz="2800" dirty="0" smtClean="0"/>
              <a:t>, thereby </a:t>
            </a:r>
            <a:r>
              <a:rPr lang="en-US" sz="2800" dirty="0"/>
              <a:t>expressing concepts in a concise manner without </a:t>
            </a:r>
            <a:r>
              <a:rPr lang="en-US" sz="2800" dirty="0" smtClean="0"/>
              <a:t>the loss </a:t>
            </a:r>
            <a:r>
              <a:rPr lang="en-US" sz="2800" dirty="0"/>
              <a:t>of formality</a:t>
            </a:r>
            <a:r>
              <a:rPr lang="en-US" sz="2800" dirty="0" smtClean="0"/>
              <a:t>.</a:t>
            </a:r>
          </a:p>
          <a:p>
            <a:pPr marL="225425" indent="-225425"/>
            <a:endParaRPr lang="en-US" sz="2800" dirty="0"/>
          </a:p>
          <a:p>
            <a:r>
              <a:rPr lang="en-US" sz="2800" dirty="0"/>
              <a:t>• The same statement can be expressed in DL as</a:t>
            </a:r>
          </a:p>
          <a:p>
            <a:r>
              <a:rPr lang="en-US" sz="2800" dirty="0" smtClean="0"/>
              <a:t>           </a:t>
            </a:r>
            <a:r>
              <a:rPr lang="en-US" sz="2800" dirty="0" err="1" smtClean="0"/>
              <a:t>OpeningBatsman</a:t>
            </a:r>
            <a:r>
              <a:rPr lang="en-US" sz="2800" dirty="0" smtClean="0"/>
              <a:t> </a:t>
            </a:r>
            <a:r>
              <a:rPr lang="en-US" sz="2800" dirty="0"/>
              <a:t>⊑ Cricketer.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1000" y="253425"/>
            <a:ext cx="815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Relationship with First-Order Predicate Logic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990600" y="2057400"/>
            <a:ext cx="75438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 </a:t>
            </a:r>
            <a:r>
              <a:rPr lang="en-US" sz="3200" dirty="0"/>
              <a:t>x : C </a:t>
            </a:r>
            <a:r>
              <a:rPr lang="en-US" sz="3200" dirty="0" smtClean="0"/>
              <a:t>             </a:t>
            </a:r>
            <a:r>
              <a:rPr lang="en-US" sz="3200" dirty="0" err="1" smtClean="0"/>
              <a:t>C</a:t>
            </a:r>
            <a:r>
              <a:rPr lang="en-US" sz="3200" dirty="0" smtClean="0"/>
              <a:t>(x</a:t>
            </a:r>
            <a:r>
              <a:rPr lang="en-US" sz="3200" dirty="0"/>
              <a:t>)</a:t>
            </a:r>
          </a:p>
          <a:p>
            <a:r>
              <a:rPr lang="en-US" sz="3200" dirty="0" smtClean="0"/>
              <a:t> </a:t>
            </a:r>
            <a:r>
              <a:rPr lang="en-US" sz="3200" dirty="0"/>
              <a:t>x : C⊓</a:t>
            </a:r>
            <a:r>
              <a:rPr lang="en-US" sz="3200" dirty="0" smtClean="0"/>
              <a:t>D        </a:t>
            </a:r>
            <a:r>
              <a:rPr lang="en-US" sz="3200" dirty="0"/>
              <a:t>C(x) ∧ D(x)</a:t>
            </a:r>
          </a:p>
          <a:p>
            <a:r>
              <a:rPr lang="en-US" sz="3200" dirty="0" smtClean="0"/>
              <a:t> </a:t>
            </a:r>
            <a:r>
              <a:rPr lang="en-US" sz="3200" dirty="0"/>
              <a:t>x : C⊔</a:t>
            </a:r>
            <a:r>
              <a:rPr lang="en-US" sz="3200" dirty="0" smtClean="0"/>
              <a:t>D        </a:t>
            </a:r>
            <a:r>
              <a:rPr lang="en-US" sz="3200" dirty="0"/>
              <a:t>C(x) ∨ D(x)</a:t>
            </a:r>
          </a:p>
          <a:p>
            <a:r>
              <a:rPr lang="en-US" sz="3200" dirty="0" smtClean="0"/>
              <a:t> </a:t>
            </a:r>
            <a:r>
              <a:rPr lang="en-US" sz="3200" dirty="0"/>
              <a:t>x : ¬C </a:t>
            </a:r>
            <a:r>
              <a:rPr lang="en-US" sz="3200" dirty="0" smtClean="0"/>
              <a:t>         ¬</a:t>
            </a:r>
            <a:r>
              <a:rPr lang="en-US" sz="3200" dirty="0"/>
              <a:t>C(x)</a:t>
            </a:r>
          </a:p>
          <a:p>
            <a:r>
              <a:rPr lang="es-ES" sz="3200" dirty="0" smtClean="0"/>
              <a:t> </a:t>
            </a:r>
            <a:r>
              <a:rPr lang="es-ES" sz="3200" dirty="0"/>
              <a:t>x : </a:t>
            </a:r>
            <a:r>
              <a:rPr lang="es-ES" sz="3200" dirty="0" smtClean="0"/>
              <a:t>ƎR.C        </a:t>
            </a:r>
            <a:r>
              <a:rPr lang="es-ES" sz="3200" dirty="0" err="1"/>
              <a:t>Ǝy</a:t>
            </a:r>
            <a:r>
              <a:rPr lang="es-ES" sz="3200" dirty="0"/>
              <a:t> (R(</a:t>
            </a:r>
            <a:r>
              <a:rPr lang="es-ES" sz="3200" dirty="0" err="1"/>
              <a:t>x,y</a:t>
            </a:r>
            <a:r>
              <a:rPr lang="es-ES" sz="3200" dirty="0"/>
              <a:t>) ∧ C(y))</a:t>
            </a:r>
          </a:p>
          <a:p>
            <a:r>
              <a:rPr lang="es-ES" sz="3200" dirty="0" smtClean="0"/>
              <a:t> </a:t>
            </a:r>
            <a:r>
              <a:rPr lang="es-ES" sz="3200" dirty="0"/>
              <a:t>x : ∀</a:t>
            </a:r>
            <a:r>
              <a:rPr lang="es-ES" sz="3200" dirty="0" smtClean="0"/>
              <a:t>R.C       </a:t>
            </a:r>
            <a:r>
              <a:rPr lang="es-ES" sz="3200" dirty="0"/>
              <a:t>∀y (R(</a:t>
            </a:r>
            <a:r>
              <a:rPr lang="es-ES" sz="3200" dirty="0" err="1"/>
              <a:t>x,y</a:t>
            </a:r>
            <a:r>
              <a:rPr lang="es-ES" sz="3200" dirty="0"/>
              <a:t>) -&gt; C(y))</a:t>
            </a:r>
          </a:p>
          <a:p>
            <a:r>
              <a:rPr lang="fr-FR" sz="3200" dirty="0" smtClean="0"/>
              <a:t> </a:t>
            </a:r>
            <a:r>
              <a:rPr lang="fr-FR" sz="3200" dirty="0"/>
              <a:t>C ⊑ D </a:t>
            </a:r>
            <a:r>
              <a:rPr lang="fr-FR" sz="3200" dirty="0" smtClean="0"/>
              <a:t>          ∀</a:t>
            </a:r>
            <a:r>
              <a:rPr lang="fr-FR" sz="3200" dirty="0"/>
              <a:t>x (C(x) -&gt; D(x))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253425"/>
            <a:ext cx="815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Relationship with First-Order Predicate Logic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86264" y="0"/>
            <a:ext cx="9230264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81000" y="1859340"/>
            <a:ext cx="81534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•</a:t>
            </a:r>
            <a:r>
              <a:rPr lang="en-US" sz="2800" dirty="0" err="1" smtClean="0"/>
              <a:t>Inferencing</a:t>
            </a:r>
            <a:r>
              <a:rPr lang="en-US" sz="2800" dirty="0" smtClean="0"/>
              <a:t> </a:t>
            </a:r>
            <a:r>
              <a:rPr lang="en-US" sz="2800" dirty="0"/>
              <a:t>in DL knowledge basically means using</a:t>
            </a:r>
          </a:p>
          <a:p>
            <a:r>
              <a:rPr lang="en-US" sz="2800" dirty="0"/>
              <a:t>the </a:t>
            </a:r>
            <a:r>
              <a:rPr lang="en-US" sz="2800" dirty="0" err="1"/>
              <a:t>TBox</a:t>
            </a:r>
            <a:r>
              <a:rPr lang="en-US" sz="2800" dirty="0"/>
              <a:t> and </a:t>
            </a:r>
            <a:r>
              <a:rPr lang="en-US" sz="2800" dirty="0" err="1"/>
              <a:t>Abox</a:t>
            </a:r>
            <a:r>
              <a:rPr lang="en-US" sz="2800" dirty="0"/>
              <a:t> to arrive at implied assertions or</a:t>
            </a:r>
          </a:p>
          <a:p>
            <a:r>
              <a:rPr lang="en-US" sz="2800" dirty="0"/>
              <a:t>implied concept </a:t>
            </a:r>
            <a:r>
              <a:rPr lang="en-US" sz="2800" dirty="0" err="1"/>
              <a:t>subsumptions</a:t>
            </a:r>
            <a:r>
              <a:rPr lang="en-US" sz="2800" dirty="0" smtClean="0"/>
              <a:t>.</a:t>
            </a:r>
          </a:p>
          <a:p>
            <a:endParaRPr lang="en-US" sz="2800" dirty="0"/>
          </a:p>
          <a:p>
            <a:r>
              <a:rPr lang="en-US" sz="2800" dirty="0"/>
              <a:t>• For example:</a:t>
            </a:r>
          </a:p>
          <a:p>
            <a:r>
              <a:rPr lang="en-US" sz="2800" dirty="0" smtClean="0"/>
              <a:t>        – </a:t>
            </a:r>
            <a:r>
              <a:rPr lang="en-US" sz="2800" dirty="0"/>
              <a:t>Given in </a:t>
            </a:r>
            <a:r>
              <a:rPr lang="en-US" sz="2800" dirty="0" err="1"/>
              <a:t>TBox</a:t>
            </a:r>
            <a:endParaRPr lang="en-US" sz="2800" dirty="0"/>
          </a:p>
          <a:p>
            <a:r>
              <a:rPr lang="en-US" sz="2800" dirty="0" smtClean="0"/>
              <a:t>           • Cricketer </a:t>
            </a:r>
            <a:r>
              <a:rPr lang="en-US" sz="2800" dirty="0"/>
              <a:t>⊑ Man, Man ⊑ </a:t>
            </a:r>
            <a:r>
              <a:rPr lang="en-US" sz="2800" dirty="0" smtClean="0"/>
              <a:t>Human</a:t>
            </a:r>
          </a:p>
          <a:p>
            <a:endParaRPr lang="en-US" sz="2800" dirty="0"/>
          </a:p>
          <a:p>
            <a:r>
              <a:rPr lang="en-US" sz="2800" dirty="0" smtClean="0"/>
              <a:t>       – </a:t>
            </a:r>
            <a:r>
              <a:rPr lang="en-US" sz="2800" dirty="0"/>
              <a:t>We can infer form above</a:t>
            </a:r>
          </a:p>
          <a:p>
            <a:r>
              <a:rPr lang="en-US" sz="2800" dirty="0" smtClean="0"/>
              <a:t>          • </a:t>
            </a:r>
            <a:r>
              <a:rPr lang="en-US" sz="2800" dirty="0"/>
              <a:t>Cricketer ⊑ Human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63592" y="221159"/>
            <a:ext cx="49228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Inferencing</a:t>
            </a:r>
            <a:r>
              <a:rPr lang="en-US" sz="2800" dirty="0" smtClean="0"/>
              <a:t> in DL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81000" y="1443841"/>
            <a:ext cx="83820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• </a:t>
            </a:r>
            <a:r>
              <a:rPr lang="en-US" sz="2400" dirty="0" err="1"/>
              <a:t>Inferencing</a:t>
            </a:r>
            <a:r>
              <a:rPr lang="en-US" sz="2400" dirty="0"/>
              <a:t>:</a:t>
            </a:r>
          </a:p>
          <a:p>
            <a:pPr lvl="1"/>
            <a:r>
              <a:rPr lang="en-US" sz="2400" dirty="0">
                <a:solidFill>
                  <a:srgbClr val="FF0000"/>
                </a:solidFill>
              </a:rPr>
              <a:t>– Consistency of a Knowledge Base</a:t>
            </a:r>
          </a:p>
          <a:p>
            <a:pPr lvl="1"/>
            <a:r>
              <a:rPr lang="en-US" sz="2400" dirty="0">
                <a:solidFill>
                  <a:srgbClr val="FF0000"/>
                </a:solidFill>
              </a:rPr>
              <a:t>– </a:t>
            </a:r>
            <a:r>
              <a:rPr lang="en-US" sz="2400" dirty="0" err="1">
                <a:solidFill>
                  <a:srgbClr val="FF0000"/>
                </a:solidFill>
              </a:rPr>
              <a:t>Satisfiability</a:t>
            </a:r>
            <a:r>
              <a:rPr lang="en-US" sz="2400" dirty="0">
                <a:solidFill>
                  <a:srgbClr val="FF0000"/>
                </a:solidFill>
              </a:rPr>
              <a:t> of a concept</a:t>
            </a:r>
          </a:p>
          <a:p>
            <a:pPr lvl="1"/>
            <a:r>
              <a:rPr lang="en-US" sz="2400" dirty="0">
                <a:solidFill>
                  <a:srgbClr val="FF0000"/>
                </a:solidFill>
              </a:rPr>
              <a:t>– Concept </a:t>
            </a:r>
            <a:r>
              <a:rPr lang="en-US" sz="2400" dirty="0" err="1">
                <a:solidFill>
                  <a:srgbClr val="FF0000"/>
                </a:solidFill>
              </a:rPr>
              <a:t>Subsumption</a:t>
            </a:r>
            <a:endParaRPr lang="en-US" sz="2400" dirty="0">
              <a:solidFill>
                <a:srgbClr val="FF0000"/>
              </a:solidFill>
            </a:endParaRPr>
          </a:p>
          <a:p>
            <a:pPr lvl="1"/>
            <a:r>
              <a:rPr lang="en-US" sz="2400" dirty="0">
                <a:solidFill>
                  <a:srgbClr val="FF0000"/>
                </a:solidFill>
              </a:rPr>
              <a:t>– Concept Equivalence</a:t>
            </a:r>
          </a:p>
          <a:p>
            <a:pPr lvl="1"/>
            <a:r>
              <a:rPr lang="en-US" sz="2400" dirty="0">
                <a:solidFill>
                  <a:srgbClr val="FF0000"/>
                </a:solidFill>
              </a:rPr>
              <a:t>– Role or Concept assertions</a:t>
            </a:r>
          </a:p>
          <a:p>
            <a:r>
              <a:rPr lang="en-US" sz="2400" dirty="0"/>
              <a:t>• For Basic DLs providing all the Boolean operators like </a:t>
            </a:r>
            <a:r>
              <a:rPr lang="en-US" sz="2400" b="1" dirty="0"/>
              <a:t>ALC, all</a:t>
            </a:r>
          </a:p>
          <a:p>
            <a:r>
              <a:rPr lang="en-US" sz="2400" dirty="0" smtClean="0"/>
              <a:t>   above </a:t>
            </a:r>
            <a:r>
              <a:rPr lang="en-US" sz="2400" dirty="0"/>
              <a:t>reasoning problems can be reduced to </a:t>
            </a:r>
            <a:r>
              <a:rPr lang="en-US" sz="2400" b="1" dirty="0"/>
              <a:t>KB consistency.</a:t>
            </a:r>
          </a:p>
          <a:p>
            <a:pPr lvl="1"/>
            <a:r>
              <a:rPr lang="en-US" sz="2400" dirty="0"/>
              <a:t>– </a:t>
            </a:r>
            <a:r>
              <a:rPr lang="en-US" sz="2400" dirty="0">
                <a:solidFill>
                  <a:srgbClr val="FF0000"/>
                </a:solidFill>
              </a:rPr>
              <a:t>(</a:t>
            </a:r>
            <a:r>
              <a:rPr lang="en-US" sz="2400" dirty="0" err="1">
                <a:solidFill>
                  <a:srgbClr val="FF0000"/>
                </a:solidFill>
              </a:rPr>
              <a:t>TBox</a:t>
            </a:r>
            <a:r>
              <a:rPr lang="en-US" sz="2400" dirty="0">
                <a:solidFill>
                  <a:srgbClr val="FF0000"/>
                </a:solidFill>
              </a:rPr>
              <a:t>, </a:t>
            </a:r>
            <a:r>
              <a:rPr lang="en-US" sz="2400" dirty="0" err="1">
                <a:solidFill>
                  <a:srgbClr val="FF0000"/>
                </a:solidFill>
              </a:rPr>
              <a:t>ABox</a:t>
            </a:r>
            <a:r>
              <a:rPr lang="en-US" sz="2400" dirty="0">
                <a:solidFill>
                  <a:srgbClr val="FF0000"/>
                </a:solidFill>
              </a:rPr>
              <a:t>) ⊨ a:C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                 </a:t>
            </a:r>
            <a:r>
              <a:rPr lang="en-US" sz="2400" dirty="0" err="1" smtClean="0">
                <a:solidFill>
                  <a:srgbClr val="FF0000"/>
                </a:solidFill>
              </a:rPr>
              <a:t>iff</a:t>
            </a:r>
            <a:endParaRPr lang="en-US" sz="2400" dirty="0">
              <a:solidFill>
                <a:srgbClr val="FF0000"/>
              </a:solidFill>
            </a:endParaRPr>
          </a:p>
          <a:p>
            <a:r>
              <a:rPr lang="en-US" sz="2400" dirty="0" smtClean="0">
                <a:solidFill>
                  <a:srgbClr val="FF0000"/>
                </a:solidFill>
              </a:rPr>
              <a:t>         (</a:t>
            </a:r>
            <a:r>
              <a:rPr lang="en-US" sz="2400" dirty="0" err="1">
                <a:solidFill>
                  <a:srgbClr val="FF0000"/>
                </a:solidFill>
              </a:rPr>
              <a:t>TBox</a:t>
            </a:r>
            <a:r>
              <a:rPr lang="en-US" sz="2400" dirty="0">
                <a:solidFill>
                  <a:srgbClr val="FF0000"/>
                </a:solidFill>
              </a:rPr>
              <a:t>, </a:t>
            </a:r>
            <a:r>
              <a:rPr lang="en-US" sz="2400" dirty="0" err="1">
                <a:solidFill>
                  <a:srgbClr val="FF0000"/>
                </a:solidFill>
              </a:rPr>
              <a:t>Abox</a:t>
            </a:r>
            <a:r>
              <a:rPr lang="en-US" sz="2400" dirty="0">
                <a:solidFill>
                  <a:srgbClr val="FF0000"/>
                </a:solidFill>
              </a:rPr>
              <a:t> ⋃ {a : ¬ C}) is inconsistent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381000"/>
            <a:ext cx="655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Important Inference Problems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81000" y="1720840"/>
            <a:ext cx="8382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4163" indent="-284163"/>
            <a:r>
              <a:rPr lang="en-US" sz="2800" dirty="0" smtClean="0"/>
              <a:t>• </a:t>
            </a:r>
            <a:r>
              <a:rPr lang="en-US" sz="2800" dirty="0"/>
              <a:t>This method can be used for proving concept </a:t>
            </a:r>
            <a:r>
              <a:rPr lang="en-US" sz="2800" dirty="0" smtClean="0"/>
              <a:t> assertions or role </a:t>
            </a:r>
            <a:r>
              <a:rPr lang="en-US" sz="2800" dirty="0"/>
              <a:t>assertions.</a:t>
            </a:r>
          </a:p>
          <a:p>
            <a:pPr marL="284163" indent="-284163"/>
            <a:r>
              <a:rPr lang="en-US" sz="2800" dirty="0"/>
              <a:t>• In this method, the expressions in </a:t>
            </a:r>
            <a:r>
              <a:rPr lang="en-US" sz="2800" dirty="0" err="1"/>
              <a:t>ABox</a:t>
            </a:r>
            <a:r>
              <a:rPr lang="en-US" sz="2800" dirty="0"/>
              <a:t> are </a:t>
            </a:r>
            <a:r>
              <a:rPr lang="en-US" sz="2800" dirty="0" smtClean="0"/>
              <a:t>progressively decomposed until</a:t>
            </a:r>
          </a:p>
          <a:p>
            <a:endParaRPr lang="en-US" sz="2800" dirty="0"/>
          </a:p>
          <a:p>
            <a:r>
              <a:rPr lang="en-US" sz="2800" dirty="0" smtClean="0"/>
              <a:t>   </a:t>
            </a:r>
            <a:r>
              <a:rPr lang="en-US" sz="2800" dirty="0" smtClean="0">
                <a:solidFill>
                  <a:srgbClr val="FF0000"/>
                </a:solidFill>
              </a:rPr>
              <a:t>– </a:t>
            </a:r>
            <a:r>
              <a:rPr lang="en-US" sz="2800" dirty="0">
                <a:solidFill>
                  <a:srgbClr val="FF0000"/>
                </a:solidFill>
              </a:rPr>
              <a:t>No more completion rules can be applied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   – </a:t>
            </a:r>
            <a:r>
              <a:rPr lang="en-US" sz="2800" dirty="0">
                <a:solidFill>
                  <a:srgbClr val="FF0000"/>
                </a:solidFill>
              </a:rPr>
              <a:t>Inconsistency surfaces in the form (x:A, x:¬A</a:t>
            </a:r>
            <a:r>
              <a:rPr lang="en-US" sz="2800" dirty="0" smtClean="0">
                <a:solidFill>
                  <a:srgbClr val="FF0000"/>
                </a:solidFill>
              </a:rPr>
              <a:t>)</a:t>
            </a:r>
          </a:p>
          <a:p>
            <a:endParaRPr lang="en-US" sz="2800" dirty="0"/>
          </a:p>
          <a:p>
            <a:pPr marL="344488" indent="-344488"/>
            <a:r>
              <a:rPr lang="en-US" sz="2800" dirty="0"/>
              <a:t>• This may necessitate the use of concept definitions </a:t>
            </a:r>
            <a:r>
              <a:rPr lang="en-US" sz="2800" dirty="0" smtClean="0"/>
              <a:t>   and axioms </a:t>
            </a:r>
            <a:r>
              <a:rPr lang="en-US" sz="2800" dirty="0"/>
              <a:t>in the </a:t>
            </a:r>
            <a:r>
              <a:rPr lang="en-US" sz="2800" dirty="0" err="1"/>
              <a:t>TBox</a:t>
            </a:r>
            <a:r>
              <a:rPr lang="en-US" sz="2800" dirty="0"/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85800" y="191869"/>
            <a:ext cx="807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Inferencing</a:t>
            </a:r>
            <a:r>
              <a:rPr lang="en-US" sz="2800" dirty="0" smtClean="0"/>
              <a:t> Technique-</a:t>
            </a:r>
            <a:r>
              <a:rPr lang="en-US" sz="2800" i="1" dirty="0" smtClean="0"/>
              <a:t>Tableau method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609600" y="1859340"/>
            <a:ext cx="79248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• AND-rule</a:t>
            </a:r>
          </a:p>
          <a:p>
            <a:endParaRPr lang="en-US" sz="2800" dirty="0"/>
          </a:p>
          <a:p>
            <a:pPr lvl="1"/>
            <a:r>
              <a:rPr lang="en-US" sz="2800" dirty="0"/>
              <a:t>– If x:C1 ⊓ C2 exists in the KB, then</a:t>
            </a:r>
          </a:p>
          <a:p>
            <a:pPr marL="284163" indent="-284163"/>
            <a:r>
              <a:rPr lang="en-US" sz="2800" dirty="0"/>
              <a:t>• add x:C1 and x:C2 to the KB unless both are already </a:t>
            </a:r>
            <a:r>
              <a:rPr lang="en-US" sz="2800" dirty="0" smtClean="0"/>
              <a:t> in KB</a:t>
            </a:r>
            <a:r>
              <a:rPr lang="en-US" sz="2800" dirty="0"/>
              <a:t>.</a:t>
            </a:r>
          </a:p>
          <a:p>
            <a:r>
              <a:rPr lang="en-US" sz="2800" dirty="0"/>
              <a:t>• </a:t>
            </a:r>
            <a:r>
              <a:rPr lang="en-US" sz="2800" dirty="0" smtClean="0"/>
              <a:t>OR-rule</a:t>
            </a:r>
          </a:p>
          <a:p>
            <a:endParaRPr lang="en-US" sz="2800" dirty="0"/>
          </a:p>
          <a:p>
            <a:pPr lvl="1"/>
            <a:r>
              <a:rPr lang="en-US" sz="2800" dirty="0"/>
              <a:t>– If x:C1 ⊔ C2 exists in the KB, then</a:t>
            </a:r>
          </a:p>
          <a:p>
            <a:r>
              <a:rPr lang="en-US" sz="2800" dirty="0"/>
              <a:t>• add x:E, where E is C1 or E is C2 (non determinism)</a:t>
            </a:r>
          </a:p>
          <a:p>
            <a:pPr marL="284163" indent="-284163"/>
            <a:r>
              <a:rPr lang="en-US" sz="2800" dirty="0" smtClean="0"/>
              <a:t>  If </a:t>
            </a:r>
            <a:r>
              <a:rPr lang="en-US" sz="2800" dirty="0"/>
              <a:t>neither is in the KB.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62000" y="228600"/>
            <a:ext cx="4648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Completion Rules</a:t>
            </a:r>
          </a:p>
          <a:p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1371600"/>
            <a:ext cx="83820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• </a:t>
            </a:r>
            <a:r>
              <a:rPr lang="en-US" sz="2400" dirty="0"/>
              <a:t>FORALL-rule</a:t>
            </a:r>
          </a:p>
          <a:p>
            <a:pPr lvl="1"/>
            <a:r>
              <a:rPr lang="en-US" sz="2400" dirty="0"/>
              <a:t>– If x: ∀R.C and &lt;</a:t>
            </a:r>
            <a:r>
              <a:rPr lang="en-US" sz="2400" dirty="0" err="1"/>
              <a:t>x,y</a:t>
            </a:r>
            <a:r>
              <a:rPr lang="en-US" sz="2400" dirty="0"/>
              <a:t>&gt;:R exist in KB, then</a:t>
            </a:r>
          </a:p>
          <a:p>
            <a:r>
              <a:rPr lang="en-US" sz="2400" dirty="0" smtClean="0"/>
              <a:t>          </a:t>
            </a:r>
            <a:r>
              <a:rPr lang="en-US" sz="2400" dirty="0"/>
              <a:t>Add y:C</a:t>
            </a:r>
          </a:p>
          <a:p>
            <a:pPr lvl="1"/>
            <a:r>
              <a:rPr lang="en-US" sz="2400" dirty="0" smtClean="0"/>
              <a:t>      unless </a:t>
            </a:r>
            <a:r>
              <a:rPr lang="en-US" sz="2400" dirty="0"/>
              <a:t>y:C is already in the KB</a:t>
            </a:r>
          </a:p>
          <a:p>
            <a:r>
              <a:rPr lang="en-US" sz="2400" dirty="0"/>
              <a:t>• EXISTS-rule</a:t>
            </a:r>
          </a:p>
          <a:p>
            <a:pPr lvl="1"/>
            <a:r>
              <a:rPr lang="en-US" sz="2400" dirty="0"/>
              <a:t>– If x: ∃R.C exists in KB, then</a:t>
            </a:r>
          </a:p>
          <a:p>
            <a:pPr marL="793750" indent="-793750"/>
            <a:r>
              <a:rPr lang="en-US" sz="2400" dirty="0" smtClean="0"/>
              <a:t>            </a:t>
            </a:r>
            <a:r>
              <a:rPr lang="en-US" sz="2400" dirty="0"/>
              <a:t>add y:C and &lt;</a:t>
            </a:r>
            <a:r>
              <a:rPr lang="en-US" sz="2400" dirty="0" err="1"/>
              <a:t>x,y</a:t>
            </a:r>
            <a:r>
              <a:rPr lang="en-US" sz="2400" dirty="0"/>
              <a:t>&gt;:R, where y is a new </a:t>
            </a:r>
            <a:r>
              <a:rPr lang="en-US" sz="2400" dirty="0" smtClean="0"/>
              <a:t>variable provided</a:t>
            </a:r>
            <a:r>
              <a:rPr lang="en-US" sz="2400" dirty="0"/>
              <a:t>, </a:t>
            </a:r>
            <a:r>
              <a:rPr lang="en-US" sz="2400" dirty="0" smtClean="0"/>
              <a:t>  there </a:t>
            </a:r>
            <a:r>
              <a:rPr lang="en-US" sz="2400" dirty="0"/>
              <a:t>is </a:t>
            </a:r>
            <a:r>
              <a:rPr lang="en-US" sz="2400" dirty="0" smtClean="0"/>
              <a:t> no </a:t>
            </a:r>
            <a:r>
              <a:rPr lang="en-US" sz="2400" dirty="0"/>
              <a:t>z such that both &lt;</a:t>
            </a:r>
            <a:r>
              <a:rPr lang="en-US" sz="2400" dirty="0" err="1"/>
              <a:t>x,z</a:t>
            </a:r>
            <a:r>
              <a:rPr lang="en-US" sz="2400" dirty="0"/>
              <a:t>&gt;:R and </a:t>
            </a:r>
            <a:r>
              <a:rPr lang="en-US" sz="2400" dirty="0" smtClean="0"/>
              <a:t>z:C exist </a:t>
            </a:r>
            <a:r>
              <a:rPr lang="en-US" sz="2400" dirty="0"/>
              <a:t>in </a:t>
            </a:r>
            <a:r>
              <a:rPr lang="en-US" sz="2400" dirty="0" smtClean="0"/>
              <a:t>KB Completion Rules</a:t>
            </a:r>
          </a:p>
          <a:p>
            <a:r>
              <a:rPr lang="en-US" sz="2400" dirty="0" smtClean="0"/>
              <a:t>• SUBSUMPTION-rule</a:t>
            </a:r>
          </a:p>
          <a:p>
            <a:pPr lvl="1"/>
            <a:r>
              <a:rPr lang="en-US" sz="2400" dirty="0" smtClean="0"/>
              <a:t>– If x:C1 and C1 ⊑ C2 exist in KB, then</a:t>
            </a:r>
          </a:p>
          <a:p>
            <a:r>
              <a:rPr lang="en-US" sz="2400" dirty="0" smtClean="0"/>
              <a:t>          add x: C2, by </a:t>
            </a:r>
            <a:r>
              <a:rPr lang="en-US" sz="2400" dirty="0" err="1" smtClean="0"/>
              <a:t>subsumption</a:t>
            </a:r>
            <a:r>
              <a:rPr lang="en-US" sz="2400" dirty="0" smtClean="0"/>
              <a:t> and </a:t>
            </a:r>
            <a:r>
              <a:rPr lang="en-US" sz="2400" dirty="0" err="1" smtClean="0"/>
              <a:t>inheritence</a:t>
            </a:r>
            <a:endParaRPr lang="en-US" sz="2400" dirty="0" smtClean="0"/>
          </a:p>
          <a:p>
            <a:r>
              <a:rPr lang="en-US" sz="2400" dirty="0" smtClean="0"/>
              <a:t>          provided x: C2 not already in KB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228600"/>
            <a:ext cx="4648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Completion Rules</a:t>
            </a:r>
          </a:p>
          <a:p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81000" y="1997839"/>
            <a:ext cx="82296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• </a:t>
            </a:r>
            <a:r>
              <a:rPr lang="en-US" sz="2800" dirty="0"/>
              <a:t>Consider the following </a:t>
            </a:r>
            <a:r>
              <a:rPr lang="en-US" sz="2800" dirty="0" err="1"/>
              <a:t>assertional</a:t>
            </a:r>
            <a:r>
              <a:rPr lang="en-US" sz="2800" dirty="0"/>
              <a:t> axiom</a:t>
            </a:r>
          </a:p>
          <a:p>
            <a:pPr lvl="1"/>
            <a:r>
              <a:rPr lang="en-US" sz="2800" dirty="0"/>
              <a:t>– </a:t>
            </a:r>
            <a:r>
              <a:rPr lang="en-US" sz="2800" dirty="0" err="1"/>
              <a:t>Pataudi</a:t>
            </a:r>
            <a:r>
              <a:rPr lang="en-US" sz="2800" dirty="0"/>
              <a:t> : Player ⊓ ∀</a:t>
            </a:r>
            <a:r>
              <a:rPr lang="en-US" sz="2800" dirty="0" err="1" smtClean="0"/>
              <a:t>parentOf.Actor</a:t>
            </a:r>
            <a:endParaRPr lang="en-US" sz="2800" dirty="0" smtClean="0"/>
          </a:p>
          <a:p>
            <a:pPr lvl="1"/>
            <a:endParaRPr lang="en-US" sz="2800" dirty="0"/>
          </a:p>
          <a:p>
            <a:r>
              <a:rPr lang="en-US" sz="2800" dirty="0"/>
              <a:t>• It states </a:t>
            </a:r>
            <a:r>
              <a:rPr lang="en-US" sz="2800" dirty="0" err="1"/>
              <a:t>Pataudi</a:t>
            </a:r>
            <a:r>
              <a:rPr lang="en-US" sz="2800" dirty="0"/>
              <a:t> is a player and all his children are</a:t>
            </a:r>
          </a:p>
          <a:p>
            <a:r>
              <a:rPr lang="en-US" sz="2800" dirty="0" smtClean="0"/>
              <a:t>   actors.</a:t>
            </a:r>
          </a:p>
          <a:p>
            <a:endParaRPr lang="en-US" sz="2800" dirty="0"/>
          </a:p>
          <a:p>
            <a:r>
              <a:rPr lang="en-US" sz="2800" dirty="0"/>
              <a:t>• We have to check if </a:t>
            </a:r>
            <a:r>
              <a:rPr lang="en-US" sz="2800" dirty="0" err="1"/>
              <a:t>Pataudi</a:t>
            </a:r>
            <a:r>
              <a:rPr lang="en-US" sz="2800" dirty="0"/>
              <a:t> has a child who is not an</a:t>
            </a:r>
          </a:p>
          <a:p>
            <a:r>
              <a:rPr lang="en-US" sz="2800" dirty="0" smtClean="0"/>
              <a:t>   actor</a:t>
            </a:r>
            <a:r>
              <a:rPr lang="en-US" sz="2800" dirty="0"/>
              <a:t>. It can be represented as</a:t>
            </a:r>
          </a:p>
          <a:p>
            <a:pPr lvl="1"/>
            <a:r>
              <a:rPr lang="en-US" sz="2800" dirty="0"/>
              <a:t>– </a:t>
            </a:r>
            <a:r>
              <a:rPr lang="en-US" sz="2800" dirty="0" err="1"/>
              <a:t>Pataudi</a:t>
            </a:r>
            <a:r>
              <a:rPr lang="en-US" sz="2800" dirty="0"/>
              <a:t> : ∃</a:t>
            </a:r>
            <a:r>
              <a:rPr lang="en-US" sz="2800" dirty="0" err="1"/>
              <a:t>parentOf.¬Actor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304800"/>
            <a:ext cx="3429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Example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914400" y="2274838"/>
            <a:ext cx="75438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1</a:t>
            </a:r>
            <a:r>
              <a:rPr lang="en-US" sz="2800" dirty="0"/>
              <a:t>. </a:t>
            </a:r>
            <a:r>
              <a:rPr lang="en-US" sz="2800" dirty="0" err="1"/>
              <a:t>Pataudi</a:t>
            </a:r>
            <a:r>
              <a:rPr lang="en-US" sz="2800" dirty="0"/>
              <a:t> : Player ⊓ ∀</a:t>
            </a:r>
            <a:r>
              <a:rPr lang="en-US" sz="2800" dirty="0" err="1"/>
              <a:t>parentOf.Actor</a:t>
            </a:r>
            <a:endParaRPr lang="en-US" sz="2800" dirty="0"/>
          </a:p>
          <a:p>
            <a:r>
              <a:rPr lang="en-US" sz="2800" dirty="0"/>
              <a:t>2. </a:t>
            </a:r>
            <a:r>
              <a:rPr lang="en-US" sz="2800" dirty="0" err="1"/>
              <a:t>Pataudi</a:t>
            </a:r>
            <a:r>
              <a:rPr lang="en-US" sz="2800" dirty="0"/>
              <a:t> : ∃</a:t>
            </a:r>
            <a:r>
              <a:rPr lang="en-US" sz="2800" dirty="0" err="1"/>
              <a:t>parentOf.¬Actor</a:t>
            </a:r>
            <a:endParaRPr lang="en-US" sz="2800" dirty="0"/>
          </a:p>
          <a:p>
            <a:r>
              <a:rPr lang="en-US" sz="2800" dirty="0"/>
              <a:t>3. </a:t>
            </a:r>
            <a:r>
              <a:rPr lang="en-US" sz="2800" dirty="0" err="1"/>
              <a:t>Pataudi</a:t>
            </a:r>
            <a:r>
              <a:rPr lang="en-US" sz="2800" dirty="0"/>
              <a:t> : Player (AND-rule on 1)</a:t>
            </a:r>
          </a:p>
          <a:p>
            <a:r>
              <a:rPr lang="en-US" sz="2800" dirty="0"/>
              <a:t>4. </a:t>
            </a:r>
            <a:r>
              <a:rPr lang="en-US" sz="2800" dirty="0" err="1"/>
              <a:t>Pataudi</a:t>
            </a:r>
            <a:r>
              <a:rPr lang="en-US" sz="2800" dirty="0"/>
              <a:t> : ∀</a:t>
            </a:r>
            <a:r>
              <a:rPr lang="en-US" sz="2800" dirty="0" err="1"/>
              <a:t>parentOf.Actor</a:t>
            </a:r>
            <a:r>
              <a:rPr lang="en-US" sz="2800" dirty="0"/>
              <a:t> (AND-rule on 1)</a:t>
            </a:r>
          </a:p>
          <a:p>
            <a:r>
              <a:rPr lang="en-US" sz="2800" dirty="0"/>
              <a:t>5. &lt;</a:t>
            </a:r>
            <a:r>
              <a:rPr lang="en-US" sz="2800" dirty="0" err="1"/>
              <a:t>Pataudi</a:t>
            </a:r>
            <a:r>
              <a:rPr lang="en-US" sz="2800" dirty="0"/>
              <a:t>, x&gt; : </a:t>
            </a:r>
            <a:r>
              <a:rPr lang="en-US" sz="2800" dirty="0" err="1"/>
              <a:t>parentOf</a:t>
            </a:r>
            <a:r>
              <a:rPr lang="en-US" sz="2800" dirty="0"/>
              <a:t> (Exists-rule on 2)</a:t>
            </a:r>
          </a:p>
          <a:p>
            <a:r>
              <a:rPr lang="en-US" sz="2800" dirty="0"/>
              <a:t>6. x : ¬Actor (Exists-rule on 2)</a:t>
            </a:r>
          </a:p>
          <a:p>
            <a:r>
              <a:rPr lang="en-US" sz="2800" dirty="0"/>
              <a:t>7. x : Actor (FORALL-rule on 4 and 5)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304800"/>
            <a:ext cx="6324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Example contd.</a:t>
            </a:r>
          </a:p>
          <a:p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7200" y="1859340"/>
            <a:ext cx="83820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Woman </a:t>
            </a:r>
            <a:r>
              <a:rPr lang="en-US" sz="2400" b="1" i="1" dirty="0">
                <a:solidFill>
                  <a:srgbClr val="FF0000"/>
                </a:solidFill>
              </a:rPr>
              <a:t>≡</a:t>
            </a:r>
            <a:r>
              <a:rPr lang="en-US" sz="2400" i="1" dirty="0"/>
              <a:t> </a:t>
            </a:r>
            <a:r>
              <a:rPr lang="en-US" sz="2400" i="1" dirty="0" smtClean="0"/>
              <a:t>Person </a:t>
            </a:r>
            <a:r>
              <a:rPr lang="en-US" sz="2400" dirty="0" smtClean="0"/>
              <a:t>⊓</a:t>
            </a:r>
            <a:r>
              <a:rPr lang="en-US" sz="2400" i="1" dirty="0" smtClean="0"/>
              <a:t>  </a:t>
            </a:r>
            <a:r>
              <a:rPr lang="en-US" sz="2400" i="1" dirty="0"/>
              <a:t>Female</a:t>
            </a:r>
          </a:p>
          <a:p>
            <a:r>
              <a:rPr lang="en-US" sz="2400" dirty="0" smtClean="0"/>
              <a:t>Man      </a:t>
            </a:r>
            <a:r>
              <a:rPr lang="en-US" sz="2400" b="1" i="1" dirty="0">
                <a:solidFill>
                  <a:srgbClr val="FF0000"/>
                </a:solidFill>
              </a:rPr>
              <a:t>≡</a:t>
            </a:r>
            <a:r>
              <a:rPr lang="en-US" sz="2400" i="1" dirty="0"/>
              <a:t> Person </a:t>
            </a:r>
            <a:r>
              <a:rPr lang="en-US" sz="2400" dirty="0" smtClean="0"/>
              <a:t>⊓ </a:t>
            </a:r>
            <a:r>
              <a:rPr lang="en-US" sz="2400" i="1" dirty="0" smtClean="0"/>
              <a:t>￢</a:t>
            </a:r>
            <a:r>
              <a:rPr lang="en-US" sz="2400" i="1" dirty="0"/>
              <a:t>Woman</a:t>
            </a:r>
          </a:p>
          <a:p>
            <a:r>
              <a:rPr lang="en-US" sz="2400" dirty="0"/>
              <a:t>Mother </a:t>
            </a:r>
            <a:r>
              <a:rPr lang="en-US" sz="2400" i="1" dirty="0"/>
              <a:t>≡ </a:t>
            </a:r>
            <a:r>
              <a:rPr lang="en-US" sz="2400" i="1" dirty="0" smtClean="0"/>
              <a:t>Woman</a:t>
            </a:r>
            <a:r>
              <a:rPr lang="en-US" sz="2400" dirty="0" smtClean="0"/>
              <a:t> ⊓</a:t>
            </a:r>
            <a:r>
              <a:rPr lang="en-US" sz="2400" i="1" dirty="0" smtClean="0"/>
              <a:t>  </a:t>
            </a:r>
            <a:r>
              <a:rPr lang="en-US" sz="2400" i="1" dirty="0"/>
              <a:t>∃</a:t>
            </a:r>
            <a:r>
              <a:rPr lang="en-US" sz="2400" i="1" dirty="0" err="1"/>
              <a:t>hasChild.Person</a:t>
            </a:r>
            <a:endParaRPr lang="en-US" sz="2400" i="1" dirty="0"/>
          </a:p>
          <a:p>
            <a:r>
              <a:rPr lang="en-US" sz="2400" dirty="0"/>
              <a:t>Father </a:t>
            </a:r>
            <a:r>
              <a:rPr lang="en-US" sz="2400" dirty="0" smtClean="0"/>
              <a:t>  </a:t>
            </a:r>
            <a:r>
              <a:rPr lang="en-US" sz="2400" b="1" i="1" dirty="0">
                <a:solidFill>
                  <a:srgbClr val="FF0000"/>
                </a:solidFill>
              </a:rPr>
              <a:t>≡ </a:t>
            </a:r>
            <a:r>
              <a:rPr lang="en-US" sz="2400" i="1" dirty="0"/>
              <a:t>Man </a:t>
            </a:r>
            <a:r>
              <a:rPr lang="en-US" sz="2400" dirty="0" smtClean="0"/>
              <a:t>⊓</a:t>
            </a:r>
            <a:r>
              <a:rPr lang="en-US" sz="2400" i="1" dirty="0" smtClean="0"/>
              <a:t> </a:t>
            </a:r>
            <a:r>
              <a:rPr lang="en-US" sz="2400" i="1" dirty="0"/>
              <a:t>∃</a:t>
            </a:r>
            <a:r>
              <a:rPr lang="en-US" sz="2400" i="1" dirty="0" err="1"/>
              <a:t>hasChild.Person</a:t>
            </a:r>
            <a:endParaRPr lang="en-US" sz="2400" i="1" dirty="0"/>
          </a:p>
          <a:p>
            <a:r>
              <a:rPr lang="en-US" sz="2400" dirty="0"/>
              <a:t>Parent </a:t>
            </a:r>
            <a:r>
              <a:rPr lang="en-US" sz="2400" dirty="0" smtClean="0"/>
              <a:t>  </a:t>
            </a:r>
            <a:r>
              <a:rPr lang="en-US" sz="2400" b="1" i="1" dirty="0">
                <a:solidFill>
                  <a:srgbClr val="FF0000"/>
                </a:solidFill>
              </a:rPr>
              <a:t>≡</a:t>
            </a:r>
            <a:r>
              <a:rPr lang="en-US" sz="2400" i="1" dirty="0" smtClean="0"/>
              <a:t> </a:t>
            </a:r>
            <a:r>
              <a:rPr lang="en-US" sz="2400" i="1" dirty="0"/>
              <a:t>Father </a:t>
            </a:r>
            <a:r>
              <a:rPr lang="en-US" sz="2400" dirty="0" smtClean="0"/>
              <a:t>⊔</a:t>
            </a:r>
            <a:r>
              <a:rPr lang="en-US" sz="2400" i="1" dirty="0" smtClean="0"/>
              <a:t> </a:t>
            </a:r>
            <a:r>
              <a:rPr lang="en-US" sz="2400" i="1" dirty="0"/>
              <a:t>Mother</a:t>
            </a:r>
          </a:p>
          <a:p>
            <a:r>
              <a:rPr lang="en-US" sz="2400" dirty="0"/>
              <a:t>Grandmother </a:t>
            </a:r>
            <a:r>
              <a:rPr lang="en-US" sz="2400" b="1" i="1" dirty="0">
                <a:solidFill>
                  <a:srgbClr val="FF0000"/>
                </a:solidFill>
              </a:rPr>
              <a:t>≡ </a:t>
            </a:r>
            <a:r>
              <a:rPr lang="en-US" sz="2400" i="1" dirty="0"/>
              <a:t>Mother </a:t>
            </a:r>
            <a:r>
              <a:rPr lang="en-US" sz="2400" dirty="0" smtClean="0"/>
              <a:t>⊓</a:t>
            </a:r>
            <a:r>
              <a:rPr lang="en-US" sz="2400" i="1" dirty="0" smtClean="0"/>
              <a:t> </a:t>
            </a:r>
            <a:r>
              <a:rPr lang="en-US" sz="2400" i="1" dirty="0"/>
              <a:t>∃</a:t>
            </a:r>
            <a:r>
              <a:rPr lang="en-US" sz="2400" i="1" dirty="0" err="1"/>
              <a:t>hasChild.Parent</a:t>
            </a:r>
            <a:endParaRPr lang="en-US" sz="2400" i="1" dirty="0"/>
          </a:p>
          <a:p>
            <a:r>
              <a:rPr lang="en-US" sz="2400" dirty="0" err="1"/>
              <a:t>MotherWithManyChildren</a:t>
            </a:r>
            <a:r>
              <a:rPr lang="en-US" sz="2400" dirty="0"/>
              <a:t> </a:t>
            </a:r>
            <a:r>
              <a:rPr lang="en-US" sz="2400" b="1" i="1" dirty="0">
                <a:solidFill>
                  <a:srgbClr val="FF0000"/>
                </a:solidFill>
              </a:rPr>
              <a:t>≡ </a:t>
            </a:r>
            <a:r>
              <a:rPr lang="en-US" sz="2400" i="1" dirty="0"/>
              <a:t>Mother </a:t>
            </a:r>
            <a:r>
              <a:rPr lang="en-US" sz="2400" dirty="0" smtClean="0"/>
              <a:t>⊓</a:t>
            </a:r>
            <a:r>
              <a:rPr lang="en-US" sz="2400" i="1" dirty="0" smtClean="0"/>
              <a:t> ≥3 </a:t>
            </a:r>
            <a:r>
              <a:rPr lang="en-US" sz="2400" i="1" dirty="0" err="1"/>
              <a:t>hasChild</a:t>
            </a:r>
            <a:endParaRPr lang="en-US" sz="2400" i="1" dirty="0"/>
          </a:p>
          <a:p>
            <a:r>
              <a:rPr lang="en-US" sz="2400" dirty="0" err="1"/>
              <a:t>MotherWithoutDaughter</a:t>
            </a:r>
            <a:r>
              <a:rPr lang="en-US" sz="2400" dirty="0"/>
              <a:t> </a:t>
            </a:r>
            <a:r>
              <a:rPr lang="en-US" sz="2400" b="1" i="1" dirty="0">
                <a:solidFill>
                  <a:srgbClr val="FF0000"/>
                </a:solidFill>
              </a:rPr>
              <a:t>≡</a:t>
            </a:r>
            <a:r>
              <a:rPr lang="en-US" sz="2400" i="1" dirty="0"/>
              <a:t> Mother </a:t>
            </a:r>
            <a:r>
              <a:rPr lang="en-US" sz="2400" dirty="0" smtClean="0"/>
              <a:t>⊓ </a:t>
            </a:r>
            <a:r>
              <a:rPr lang="en-US" sz="2400" i="1" dirty="0" smtClean="0"/>
              <a:t>∀</a:t>
            </a:r>
            <a:r>
              <a:rPr lang="en-US" sz="2400" i="1" dirty="0" err="1"/>
              <a:t>hasChild.￢Woman</a:t>
            </a:r>
            <a:endParaRPr lang="en-US" sz="2400" i="1" dirty="0"/>
          </a:p>
          <a:p>
            <a:r>
              <a:rPr lang="en-US" sz="2400" dirty="0" smtClean="0"/>
              <a:t>Wife </a:t>
            </a:r>
            <a:r>
              <a:rPr lang="en-US" sz="2400" b="1" i="1" dirty="0">
                <a:solidFill>
                  <a:srgbClr val="FF0000"/>
                </a:solidFill>
              </a:rPr>
              <a:t>≡</a:t>
            </a:r>
            <a:r>
              <a:rPr lang="en-US" sz="2400" dirty="0" smtClean="0"/>
              <a:t> Woman ⊓ </a:t>
            </a:r>
            <a:r>
              <a:rPr lang="en-US" sz="2400" dirty="0" err="1"/>
              <a:t>hasHusband</a:t>
            </a:r>
            <a:r>
              <a:rPr lang="en-US" sz="2400" i="1" dirty="0" err="1"/>
              <a:t>.Man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533400" y="191869"/>
            <a:ext cx="8001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/>
              <a:t>A terminology (</a:t>
            </a:r>
            <a:r>
              <a:rPr lang="en-US" sz="2000" b="1" dirty="0" err="1"/>
              <a:t>TBox</a:t>
            </a:r>
            <a:r>
              <a:rPr lang="en-US" sz="2000" b="1" dirty="0"/>
              <a:t>) with concepts about family relationships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" name="TextBox 6"/>
          <p:cNvSpPr txBox="1"/>
          <p:nvPr/>
        </p:nvSpPr>
        <p:spPr>
          <a:xfrm>
            <a:off x="762000" y="2247900"/>
            <a:ext cx="3072957" cy="419987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620"/>
              </a:lnSpc>
            </a:pPr>
            <a:r>
              <a:rPr lang="en-US" dirty="0" smtClean="0"/>
              <a:t>∀ </a:t>
            </a:r>
            <a:r>
              <a:rPr lang="en-CA" sz="1800" dirty="0" smtClean="0">
                <a:solidFill>
                  <a:srgbClr val="FF0000"/>
                </a:solidFill>
                <a:latin typeface="Arial"/>
                <a:cs typeface="Arial"/>
              </a:rPr>
              <a:t>x Employee(x) </a:t>
            </a:r>
            <a:r>
              <a:rPr lang="en-CA" sz="1800" dirty="0" smtClean="0">
                <a:solidFill>
                  <a:srgbClr val="FF0000"/>
                </a:solidFill>
                <a:latin typeface="Wingdings"/>
                <a:cs typeface="Wingdings"/>
              </a:rPr>
              <a:t></a:t>
            </a:r>
            <a:r>
              <a:rPr lang="en-CA" sz="1800" dirty="0" smtClean="0">
                <a:solidFill>
                  <a:srgbClr val="FF0000"/>
                </a:solidFill>
                <a:latin typeface="Arial"/>
                <a:cs typeface="Arial"/>
              </a:rPr>
              <a:t> Person (x)</a:t>
            </a:r>
          </a:p>
          <a:p>
            <a:pPr>
              <a:lnSpc>
                <a:spcPts val="1620"/>
              </a:lnSpc>
            </a:pPr>
            <a:endParaRPr lang="en-CA" sz="1800" dirty="0">
              <a:solidFill>
                <a:srgbClr val="FF0000"/>
              </a:solidFill>
            </a:endParaRPr>
          </a:p>
        </p:txBody>
      </p:sp>
      <p:sp>
        <p:nvSpPr>
          <p:cNvPr id="11" name="TextBox 7"/>
          <p:cNvSpPr txBox="1"/>
          <p:nvPr/>
        </p:nvSpPr>
        <p:spPr>
          <a:xfrm>
            <a:off x="762000" y="2565400"/>
            <a:ext cx="2842125" cy="442429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695"/>
              </a:lnSpc>
            </a:pPr>
            <a:r>
              <a:rPr lang="en-US" dirty="0" smtClean="0"/>
              <a:t>∀ </a:t>
            </a:r>
            <a:r>
              <a:rPr lang="en-CA" sz="1800" dirty="0" smtClean="0">
                <a:solidFill>
                  <a:srgbClr val="FF0000"/>
                </a:solidFill>
                <a:latin typeface="Arial"/>
                <a:cs typeface="Arial"/>
              </a:rPr>
              <a:t>x Student(x) </a:t>
            </a:r>
            <a:r>
              <a:rPr lang="en-CA" sz="1800" dirty="0" smtClean="0">
                <a:solidFill>
                  <a:srgbClr val="FF0000"/>
                </a:solidFill>
                <a:latin typeface="Wingdings"/>
                <a:cs typeface="Wingdings"/>
              </a:rPr>
              <a:t></a:t>
            </a:r>
            <a:r>
              <a:rPr lang="en-CA" sz="1800" dirty="0" smtClean="0">
                <a:solidFill>
                  <a:srgbClr val="FF0000"/>
                </a:solidFill>
                <a:latin typeface="Arial"/>
                <a:cs typeface="Arial"/>
              </a:rPr>
              <a:t> Person (x)</a:t>
            </a:r>
          </a:p>
          <a:p>
            <a:pPr>
              <a:lnSpc>
                <a:spcPts val="1695"/>
              </a:lnSpc>
            </a:pPr>
            <a:endParaRPr lang="en-CA" sz="1800" dirty="0">
              <a:solidFill>
                <a:srgbClr val="000000"/>
              </a:solidFill>
            </a:endParaRPr>
          </a:p>
        </p:txBody>
      </p:sp>
      <p:sp>
        <p:nvSpPr>
          <p:cNvPr id="12" name="TextBox 8"/>
          <p:cNvSpPr txBox="1"/>
          <p:nvPr/>
        </p:nvSpPr>
        <p:spPr>
          <a:xfrm>
            <a:off x="762000" y="2895600"/>
            <a:ext cx="3355086" cy="538609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070"/>
              </a:lnSpc>
            </a:pPr>
            <a:r>
              <a:rPr lang="en-US" dirty="0" smtClean="0"/>
              <a:t>∀ </a:t>
            </a:r>
            <a:r>
              <a:rPr lang="en-CA" sz="1800" dirty="0" smtClean="0">
                <a:solidFill>
                  <a:srgbClr val="FF0000"/>
                </a:solidFill>
                <a:latin typeface="Arial"/>
                <a:cs typeface="Arial"/>
              </a:rPr>
              <a:t>x </a:t>
            </a:r>
            <a:r>
              <a:rPr lang="en-CA" sz="1800" dirty="0" err="1" smtClean="0">
                <a:solidFill>
                  <a:srgbClr val="FF0000"/>
                </a:solidFill>
                <a:latin typeface="Arial"/>
                <a:cs typeface="Arial"/>
              </a:rPr>
              <a:t>PhDStudent</a:t>
            </a:r>
            <a:r>
              <a:rPr lang="en-CA" sz="1800" dirty="0" smtClean="0">
                <a:solidFill>
                  <a:srgbClr val="FF0000"/>
                </a:solidFill>
                <a:latin typeface="Arial"/>
                <a:cs typeface="Arial"/>
              </a:rPr>
              <a:t>(x) </a:t>
            </a:r>
            <a:r>
              <a:rPr lang="en-CA" sz="1800" dirty="0" smtClean="0">
                <a:solidFill>
                  <a:srgbClr val="FF0000"/>
                </a:solidFill>
                <a:latin typeface="Wingdings"/>
                <a:cs typeface="Wingdings"/>
              </a:rPr>
              <a:t></a:t>
            </a:r>
            <a:r>
              <a:rPr lang="en-CA" sz="1800" dirty="0" smtClean="0">
                <a:solidFill>
                  <a:srgbClr val="FF0000"/>
                </a:solidFill>
                <a:latin typeface="Arial"/>
                <a:cs typeface="Arial"/>
              </a:rPr>
              <a:t> Student (x)</a:t>
            </a:r>
          </a:p>
          <a:p>
            <a:pPr>
              <a:lnSpc>
                <a:spcPts val="2070"/>
              </a:lnSpc>
            </a:pPr>
            <a:endParaRPr lang="en-CA" sz="1800" dirty="0">
              <a:solidFill>
                <a:srgbClr val="000000"/>
              </a:solidFill>
            </a:endParaRPr>
          </a:p>
        </p:txBody>
      </p:sp>
      <p:sp>
        <p:nvSpPr>
          <p:cNvPr id="13" name="TextBox 11"/>
          <p:cNvSpPr txBox="1"/>
          <p:nvPr/>
        </p:nvSpPr>
        <p:spPr>
          <a:xfrm>
            <a:off x="762000" y="3327400"/>
            <a:ext cx="3585918" cy="464871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775"/>
              </a:lnSpc>
            </a:pPr>
            <a:r>
              <a:rPr lang="en-US" dirty="0" smtClean="0"/>
              <a:t>∀ </a:t>
            </a:r>
            <a:r>
              <a:rPr lang="en-CA" sz="1800" dirty="0" smtClean="0">
                <a:solidFill>
                  <a:srgbClr val="FF0000"/>
                </a:solidFill>
                <a:latin typeface="Arial"/>
                <a:cs typeface="Arial"/>
              </a:rPr>
              <a:t>x </a:t>
            </a:r>
            <a:r>
              <a:rPr lang="en-CA" sz="1800" dirty="0" err="1" smtClean="0">
                <a:solidFill>
                  <a:srgbClr val="FF0000"/>
                </a:solidFill>
                <a:latin typeface="Arial"/>
                <a:cs typeface="Arial"/>
              </a:rPr>
              <a:t>PhDStudent</a:t>
            </a:r>
            <a:r>
              <a:rPr lang="en-CA" sz="1800" dirty="0" smtClean="0">
                <a:solidFill>
                  <a:srgbClr val="FF0000"/>
                </a:solidFill>
                <a:latin typeface="Arial"/>
                <a:cs typeface="Arial"/>
              </a:rPr>
              <a:t>(x) </a:t>
            </a:r>
            <a:r>
              <a:rPr lang="en-CA" sz="1800" dirty="0" smtClean="0">
                <a:solidFill>
                  <a:srgbClr val="FF0000"/>
                </a:solidFill>
                <a:latin typeface="Wingdings"/>
                <a:cs typeface="Wingdings"/>
              </a:rPr>
              <a:t></a:t>
            </a:r>
            <a:r>
              <a:rPr lang="en-CA" sz="1800" dirty="0" smtClean="0">
                <a:solidFill>
                  <a:srgbClr val="FF0000"/>
                </a:solidFill>
                <a:latin typeface="Arial"/>
                <a:cs typeface="Arial"/>
              </a:rPr>
              <a:t> Employee (x)</a:t>
            </a:r>
          </a:p>
          <a:p>
            <a:pPr>
              <a:lnSpc>
                <a:spcPts val="1775"/>
              </a:lnSpc>
            </a:pPr>
            <a:endParaRPr lang="en-CA" sz="1800" dirty="0">
              <a:solidFill>
                <a:srgbClr val="000000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29275" y="1828800"/>
            <a:ext cx="3438525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12"/>
          <p:cNvSpPr txBox="1"/>
          <p:nvPr/>
        </p:nvSpPr>
        <p:spPr>
          <a:xfrm>
            <a:off x="7086600" y="4216400"/>
            <a:ext cx="2235200" cy="203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265"/>
              </a:lnSpc>
            </a:pPr>
            <a:r>
              <a:rPr lang="en-CA" sz="1113" b="1" dirty="0" smtClean="0">
                <a:solidFill>
                  <a:srgbClr val="000000"/>
                </a:solidFill>
                <a:latin typeface="Times New Roman Bold"/>
                <a:cs typeface="Times New Roman Bold"/>
              </a:rPr>
              <a:t>PhD Student</a:t>
            </a:r>
          </a:p>
          <a:p>
            <a:pPr>
              <a:lnSpc>
                <a:spcPts val="1265"/>
              </a:lnSpc>
            </a:pPr>
            <a:endParaRPr lang="en-CA" sz="1103" dirty="0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7353300" y="2286000"/>
            <a:ext cx="495300" cy="254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400"/>
              </a:lnSpc>
            </a:pPr>
            <a:r>
              <a:rPr lang="en-CA" sz="1210" b="1" dirty="0" smtClean="0">
                <a:solidFill>
                  <a:srgbClr val="000000"/>
                </a:solidFill>
                <a:latin typeface="Times New Roman Bold"/>
                <a:cs typeface="Times New Roman Bold"/>
              </a:rPr>
              <a:t>Person</a:t>
            </a:r>
          </a:p>
          <a:p>
            <a:pPr>
              <a:lnSpc>
                <a:spcPts val="1380"/>
              </a:lnSpc>
            </a:pPr>
            <a:endParaRPr lang="en-CA" sz="1200" dirty="0">
              <a:solidFill>
                <a:srgbClr val="000000"/>
              </a:solidFill>
            </a:endParaRPr>
          </a:p>
        </p:txBody>
      </p:sp>
      <p:sp>
        <p:nvSpPr>
          <p:cNvPr id="5" name="TextBox 9"/>
          <p:cNvSpPr txBox="1"/>
          <p:nvPr/>
        </p:nvSpPr>
        <p:spPr>
          <a:xfrm>
            <a:off x="6146800" y="3276600"/>
            <a:ext cx="8636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080"/>
              </a:lnSpc>
            </a:pPr>
            <a:r>
              <a:rPr lang="en-CA" sz="1210" b="1" dirty="0" smtClean="0">
                <a:solidFill>
                  <a:srgbClr val="000000"/>
                </a:solidFill>
                <a:latin typeface="Times New Roman Bold"/>
                <a:cs typeface="Times New Roman Bold"/>
              </a:rPr>
              <a:t>Employee</a:t>
            </a:r>
          </a:p>
          <a:p>
            <a:pPr>
              <a:lnSpc>
                <a:spcPts val="1080"/>
              </a:lnSpc>
            </a:pPr>
            <a:endParaRPr/>
          </a:p>
        </p:txBody>
      </p:sp>
      <p:sp>
        <p:nvSpPr>
          <p:cNvPr id="6" name="TextBox 10"/>
          <p:cNvSpPr txBox="1"/>
          <p:nvPr/>
        </p:nvSpPr>
        <p:spPr>
          <a:xfrm>
            <a:off x="8026400" y="3276600"/>
            <a:ext cx="7366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210" b="1" dirty="0" smtClean="0">
                <a:solidFill>
                  <a:srgbClr val="000000"/>
                </a:solidFill>
                <a:latin typeface="Times New Roman Bold"/>
                <a:cs typeface="Times New Roman Bold"/>
              </a:rPr>
              <a:t>Student</a:t>
            </a:r>
          </a:p>
          <a:p>
            <a:pPr>
              <a:lnSpc>
                <a:spcPts val="1380"/>
              </a:lnSpc>
            </a:pPr>
            <a:endParaRPr/>
          </a:p>
        </p:txBody>
      </p:sp>
      <p:sp>
        <p:nvSpPr>
          <p:cNvPr id="18" name="Rectangle 17"/>
          <p:cNvSpPr/>
          <p:nvPr/>
        </p:nvSpPr>
        <p:spPr>
          <a:xfrm>
            <a:off x="669560" y="3669268"/>
            <a:ext cx="34756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∀ </a:t>
            </a:r>
            <a:r>
              <a:rPr lang="en-CA" dirty="0" smtClean="0">
                <a:solidFill>
                  <a:srgbClr val="990000"/>
                </a:solidFill>
                <a:latin typeface="Arial"/>
                <a:cs typeface="Arial"/>
              </a:rPr>
              <a:t>x </a:t>
            </a:r>
            <a:r>
              <a:rPr lang="en-CA" dirty="0" err="1">
                <a:solidFill>
                  <a:srgbClr val="990000"/>
                </a:solidFill>
                <a:latin typeface="Arial"/>
                <a:cs typeface="Arial"/>
              </a:rPr>
              <a:t>PhDStudent</a:t>
            </a:r>
            <a:r>
              <a:rPr lang="en-CA" dirty="0">
                <a:solidFill>
                  <a:srgbClr val="990000"/>
                </a:solidFill>
                <a:latin typeface="Arial"/>
                <a:cs typeface="Arial"/>
              </a:rPr>
              <a:t>(x) </a:t>
            </a:r>
            <a:r>
              <a:rPr lang="en-CA" dirty="0">
                <a:solidFill>
                  <a:srgbClr val="990000"/>
                </a:solidFill>
                <a:latin typeface="Wingdings"/>
                <a:cs typeface="Wingdings"/>
              </a:rPr>
              <a:t></a:t>
            </a:r>
            <a:r>
              <a:rPr lang="en-CA" dirty="0">
                <a:solidFill>
                  <a:srgbClr val="990000"/>
                </a:solidFill>
                <a:latin typeface="Arial"/>
                <a:cs typeface="Arial"/>
              </a:rPr>
              <a:t> Person (x)</a:t>
            </a:r>
            <a:endParaRPr lang="en-US" dirty="0"/>
          </a:p>
        </p:txBody>
      </p:sp>
      <p:sp>
        <p:nvSpPr>
          <p:cNvPr id="19" name="TextBox 9"/>
          <p:cNvSpPr txBox="1"/>
          <p:nvPr/>
        </p:nvSpPr>
        <p:spPr>
          <a:xfrm>
            <a:off x="533400" y="4927600"/>
            <a:ext cx="8204200" cy="711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400"/>
              </a:lnSpc>
              <a:tabLst>
                <a:tab pos="254000" algn="l"/>
              </a:tabLst>
            </a:pPr>
            <a:r>
              <a:rPr lang="en-CA" sz="2004" dirty="0" smtClean="0">
                <a:solidFill>
                  <a:srgbClr val="990000"/>
                </a:solidFill>
                <a:latin typeface="Wingdings"/>
                <a:cs typeface="Wingdings"/>
              </a:rPr>
              <a:t></a:t>
            </a:r>
            <a:r>
              <a:rPr lang="en-CA" sz="2004" dirty="0" smtClean="0">
                <a:solidFill>
                  <a:srgbClr val="990000"/>
                </a:solidFill>
                <a:latin typeface="Arial"/>
                <a:cs typeface="Arial"/>
              </a:rPr>
              <a:t>How to process the above axioms to know that an axiom can</a:t>
            </a:r>
            <a:r>
              <a:rPr lang="en-CA" sz="2004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004" dirty="0" smtClean="0">
                <a:solidFill>
                  <a:srgbClr val="000000"/>
                </a:solidFill>
                <a:latin typeface="Times New Roman"/>
              </a:rPr>
            </a:br>
            <a:r>
              <a:rPr lang="en-CA" sz="2004" dirty="0" smtClean="0">
                <a:solidFill>
                  <a:srgbClr val="990000"/>
                </a:solidFill>
                <a:latin typeface="Arial"/>
                <a:cs typeface="Arial"/>
              </a:rPr>
              <a:t>	be derived from (=implied by) another axiom.</a:t>
            </a:r>
          </a:p>
          <a:p>
            <a:pPr>
              <a:lnSpc>
                <a:spcPts val="2400"/>
              </a:lnSpc>
            </a:pPr>
            <a:endParaRPr lang="en-CA" sz="2004" dirty="0">
              <a:solidFill>
                <a:srgbClr val="000000"/>
              </a:solidFill>
            </a:endParaRPr>
          </a:p>
        </p:txBody>
      </p:sp>
      <p:sp>
        <p:nvSpPr>
          <p:cNvPr id="20" name="TextBox 2"/>
          <p:cNvSpPr txBox="1"/>
          <p:nvPr/>
        </p:nvSpPr>
        <p:spPr>
          <a:xfrm>
            <a:off x="685800" y="431800"/>
            <a:ext cx="7772400" cy="508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220"/>
              </a:lnSpc>
            </a:pPr>
            <a:r>
              <a:rPr lang="en-CA" sz="2806" b="1" dirty="0" smtClean="0">
                <a:solidFill>
                  <a:srgbClr val="660066"/>
                </a:solidFill>
                <a:latin typeface="Arial Bold"/>
                <a:cs typeface="Arial Bold"/>
              </a:rPr>
              <a:t>First Order Logic (FOL)</a:t>
            </a:r>
          </a:p>
          <a:p>
            <a:pPr>
              <a:lnSpc>
                <a:spcPts val="3220"/>
              </a:lnSpc>
            </a:pPr>
            <a:endParaRPr lang="en-CA" sz="2796" dirty="0">
              <a:solidFill>
                <a:srgbClr val="000000"/>
              </a:solidFill>
            </a:endParaRPr>
          </a:p>
        </p:txBody>
      </p:sp>
      <p:sp>
        <p:nvSpPr>
          <p:cNvPr id="21" name="TextBox 3"/>
          <p:cNvSpPr txBox="1"/>
          <p:nvPr/>
        </p:nvSpPr>
        <p:spPr>
          <a:xfrm>
            <a:off x="685800" y="1384300"/>
            <a:ext cx="8204200" cy="508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220"/>
              </a:lnSpc>
            </a:pPr>
            <a:r>
              <a:rPr lang="en-CA" sz="2796" dirty="0" smtClean="0">
                <a:solidFill>
                  <a:srgbClr val="990000"/>
                </a:solidFill>
                <a:latin typeface="Arial"/>
                <a:cs typeface="Arial"/>
              </a:rPr>
              <a:t>Reasoning:</a:t>
            </a:r>
          </a:p>
          <a:p>
            <a:pPr>
              <a:lnSpc>
                <a:spcPts val="3220"/>
              </a:lnSpc>
            </a:pPr>
            <a:endParaRPr lang="en-CA" sz="2796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52400" y="1752600"/>
            <a:ext cx="8839200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Woman </a:t>
            </a:r>
            <a:r>
              <a:rPr lang="en-US" i="1" dirty="0"/>
              <a:t>≡ </a:t>
            </a:r>
            <a:r>
              <a:rPr lang="en-US" i="1" dirty="0" smtClean="0"/>
              <a:t>Person</a:t>
            </a:r>
            <a:r>
              <a:rPr lang="en-US" dirty="0" smtClean="0"/>
              <a:t> ⊓</a:t>
            </a:r>
            <a:r>
              <a:rPr lang="en-US" i="1" dirty="0" smtClean="0"/>
              <a:t>  </a:t>
            </a:r>
            <a:r>
              <a:rPr lang="en-US" i="1" dirty="0"/>
              <a:t>Female</a:t>
            </a:r>
          </a:p>
          <a:p>
            <a:r>
              <a:rPr lang="en-US" dirty="0"/>
              <a:t>Man </a:t>
            </a:r>
            <a:r>
              <a:rPr lang="en-US" i="1" dirty="0"/>
              <a:t>≡ </a:t>
            </a:r>
            <a:r>
              <a:rPr lang="en-US" i="1" dirty="0" smtClean="0"/>
              <a:t>Person</a:t>
            </a:r>
            <a:r>
              <a:rPr lang="en-US" dirty="0" smtClean="0"/>
              <a:t> ⊓</a:t>
            </a:r>
            <a:r>
              <a:rPr lang="en-US" i="1" dirty="0" smtClean="0"/>
              <a:t> </a:t>
            </a:r>
            <a:r>
              <a:rPr lang="en-US" i="1" dirty="0"/>
              <a:t>￢(</a:t>
            </a:r>
            <a:r>
              <a:rPr lang="en-US" i="1" dirty="0" smtClean="0"/>
              <a:t>Person</a:t>
            </a:r>
            <a:r>
              <a:rPr lang="en-US" dirty="0" smtClean="0"/>
              <a:t> ⊓</a:t>
            </a:r>
            <a:r>
              <a:rPr lang="en-US" i="1" dirty="0" smtClean="0"/>
              <a:t>  </a:t>
            </a:r>
            <a:r>
              <a:rPr lang="en-US" i="1" dirty="0"/>
              <a:t>Female)</a:t>
            </a:r>
          </a:p>
          <a:p>
            <a:r>
              <a:rPr lang="en-US" dirty="0"/>
              <a:t>Mother </a:t>
            </a:r>
            <a:r>
              <a:rPr lang="en-US" i="1" dirty="0"/>
              <a:t>≡ (</a:t>
            </a:r>
            <a:r>
              <a:rPr lang="en-US" i="1" dirty="0" smtClean="0"/>
              <a:t>Person</a:t>
            </a:r>
            <a:r>
              <a:rPr lang="en-US" dirty="0" smtClean="0"/>
              <a:t> ⊓</a:t>
            </a:r>
            <a:r>
              <a:rPr lang="en-US" i="1" dirty="0" smtClean="0"/>
              <a:t>  </a:t>
            </a:r>
            <a:r>
              <a:rPr lang="en-US" i="1" dirty="0"/>
              <a:t>Female) </a:t>
            </a:r>
            <a:r>
              <a:rPr lang="en-US" dirty="0" smtClean="0"/>
              <a:t>⊓</a:t>
            </a:r>
            <a:r>
              <a:rPr lang="en-US" i="1" dirty="0" smtClean="0"/>
              <a:t> </a:t>
            </a:r>
            <a:r>
              <a:rPr lang="en-US" i="1" dirty="0"/>
              <a:t>∃</a:t>
            </a:r>
            <a:r>
              <a:rPr lang="en-US" i="1" dirty="0" err="1"/>
              <a:t>hasChild.Person</a:t>
            </a:r>
            <a:endParaRPr lang="en-US" i="1" dirty="0"/>
          </a:p>
          <a:p>
            <a:r>
              <a:rPr lang="en-US" dirty="0"/>
              <a:t>Father </a:t>
            </a:r>
            <a:r>
              <a:rPr lang="en-US" i="1" dirty="0"/>
              <a:t>≡ (</a:t>
            </a:r>
            <a:r>
              <a:rPr lang="en-US" i="1" dirty="0" smtClean="0"/>
              <a:t>Person</a:t>
            </a:r>
            <a:r>
              <a:rPr lang="en-US" dirty="0" smtClean="0"/>
              <a:t> ⊓ </a:t>
            </a:r>
            <a:r>
              <a:rPr lang="en-US" i="1" dirty="0" smtClean="0"/>
              <a:t>￢</a:t>
            </a:r>
            <a:r>
              <a:rPr lang="en-US" i="1" dirty="0"/>
              <a:t>(Person </a:t>
            </a:r>
            <a:r>
              <a:rPr lang="en-US" dirty="0" smtClean="0"/>
              <a:t>⊓</a:t>
            </a:r>
            <a:r>
              <a:rPr lang="en-US" i="1" dirty="0" smtClean="0"/>
              <a:t> </a:t>
            </a:r>
            <a:r>
              <a:rPr lang="en-US" i="1" dirty="0"/>
              <a:t>Female)) </a:t>
            </a:r>
            <a:r>
              <a:rPr lang="en-US" dirty="0" smtClean="0"/>
              <a:t>⊓</a:t>
            </a:r>
            <a:r>
              <a:rPr lang="en-US" i="1" dirty="0" smtClean="0"/>
              <a:t> </a:t>
            </a:r>
            <a:r>
              <a:rPr lang="en-US" i="1" dirty="0"/>
              <a:t>∃</a:t>
            </a:r>
            <a:r>
              <a:rPr lang="en-US" i="1" dirty="0" err="1"/>
              <a:t>hasChild.Person</a:t>
            </a:r>
            <a:endParaRPr lang="en-US" i="1" dirty="0"/>
          </a:p>
          <a:p>
            <a:r>
              <a:rPr lang="en-US" dirty="0"/>
              <a:t>Parent </a:t>
            </a:r>
            <a:r>
              <a:rPr lang="en-US" i="1" dirty="0"/>
              <a:t>≡ ((</a:t>
            </a:r>
            <a:r>
              <a:rPr lang="en-US" i="1" dirty="0" smtClean="0"/>
              <a:t>Person</a:t>
            </a:r>
            <a:r>
              <a:rPr lang="en-US" dirty="0" smtClean="0"/>
              <a:t> ⊓</a:t>
            </a:r>
            <a:r>
              <a:rPr lang="en-US" i="1" dirty="0" smtClean="0"/>
              <a:t> </a:t>
            </a:r>
            <a:r>
              <a:rPr lang="en-US" i="1" dirty="0"/>
              <a:t>￢(Person </a:t>
            </a:r>
            <a:r>
              <a:rPr lang="en-US" dirty="0" smtClean="0"/>
              <a:t>⊓</a:t>
            </a:r>
            <a:r>
              <a:rPr lang="en-US" i="1" dirty="0" smtClean="0"/>
              <a:t> </a:t>
            </a:r>
            <a:r>
              <a:rPr lang="en-US" i="1" dirty="0"/>
              <a:t>Female)) </a:t>
            </a:r>
            <a:r>
              <a:rPr lang="en-US" dirty="0" smtClean="0"/>
              <a:t>⊓ </a:t>
            </a:r>
            <a:r>
              <a:rPr lang="en-US" i="1" dirty="0" smtClean="0"/>
              <a:t>∃</a:t>
            </a:r>
            <a:r>
              <a:rPr lang="en-US" i="1" dirty="0" err="1"/>
              <a:t>hasChild.Person</a:t>
            </a:r>
            <a:r>
              <a:rPr lang="en-US" i="1" dirty="0"/>
              <a:t>)</a:t>
            </a:r>
          </a:p>
          <a:p>
            <a:r>
              <a:rPr lang="en-US" dirty="0" smtClean="0"/>
              <a:t>                ⊓</a:t>
            </a:r>
            <a:r>
              <a:rPr lang="en-US" i="1" dirty="0" smtClean="0"/>
              <a:t> </a:t>
            </a:r>
            <a:r>
              <a:rPr lang="en-US" i="1" dirty="0"/>
              <a:t>((Person </a:t>
            </a:r>
            <a:r>
              <a:rPr lang="en-US" dirty="0" smtClean="0"/>
              <a:t>⊓</a:t>
            </a:r>
            <a:r>
              <a:rPr lang="en-US" i="1" dirty="0" smtClean="0"/>
              <a:t> </a:t>
            </a:r>
            <a:r>
              <a:rPr lang="en-US" i="1" dirty="0"/>
              <a:t>Female</a:t>
            </a:r>
            <a:r>
              <a:rPr lang="en-US" i="1" dirty="0" smtClean="0"/>
              <a:t>)</a:t>
            </a:r>
            <a:r>
              <a:rPr lang="en-US" dirty="0" smtClean="0"/>
              <a:t> ⊓</a:t>
            </a:r>
            <a:r>
              <a:rPr lang="en-US" i="1" dirty="0" smtClean="0"/>
              <a:t>  </a:t>
            </a:r>
            <a:r>
              <a:rPr lang="en-US" i="1" dirty="0"/>
              <a:t>∃</a:t>
            </a:r>
            <a:r>
              <a:rPr lang="en-US" i="1" dirty="0" err="1"/>
              <a:t>hasChild.Person</a:t>
            </a:r>
            <a:r>
              <a:rPr lang="en-US" i="1" dirty="0" smtClean="0"/>
              <a:t>))</a:t>
            </a:r>
            <a:endParaRPr lang="en-US" i="1" dirty="0"/>
          </a:p>
          <a:p>
            <a:r>
              <a:rPr lang="en-US" dirty="0"/>
              <a:t>Grandmother </a:t>
            </a:r>
            <a:r>
              <a:rPr lang="en-US" i="1" dirty="0"/>
              <a:t>≡ ((</a:t>
            </a:r>
            <a:r>
              <a:rPr lang="en-US" i="1" dirty="0" smtClean="0"/>
              <a:t>Person</a:t>
            </a:r>
            <a:r>
              <a:rPr lang="en-US" dirty="0" smtClean="0"/>
              <a:t> ⊓</a:t>
            </a:r>
            <a:r>
              <a:rPr lang="en-US" i="1" dirty="0" smtClean="0"/>
              <a:t>  </a:t>
            </a:r>
            <a:r>
              <a:rPr lang="en-US" i="1" dirty="0"/>
              <a:t>Female) </a:t>
            </a:r>
            <a:r>
              <a:rPr lang="en-US" dirty="0" smtClean="0"/>
              <a:t>⊓</a:t>
            </a:r>
            <a:r>
              <a:rPr lang="en-US" i="1" dirty="0" smtClean="0"/>
              <a:t> </a:t>
            </a:r>
            <a:r>
              <a:rPr lang="en-US" i="1" dirty="0"/>
              <a:t>∃</a:t>
            </a:r>
            <a:r>
              <a:rPr lang="en-US" i="1" dirty="0" err="1"/>
              <a:t>hasChild.Person</a:t>
            </a:r>
            <a:r>
              <a:rPr lang="en-US" i="1" dirty="0" smtClean="0"/>
              <a:t>)</a:t>
            </a:r>
            <a:endParaRPr lang="en-US" i="1" dirty="0"/>
          </a:p>
          <a:p>
            <a:r>
              <a:rPr lang="en-US" i="1" dirty="0"/>
              <a:t> </a:t>
            </a:r>
            <a:r>
              <a:rPr lang="en-US" i="1" dirty="0" smtClean="0"/>
              <a:t>                           </a:t>
            </a:r>
            <a:r>
              <a:rPr lang="en-US" dirty="0" smtClean="0"/>
              <a:t>⊓</a:t>
            </a:r>
            <a:r>
              <a:rPr lang="en-US" i="1" dirty="0" smtClean="0"/>
              <a:t>  ∃</a:t>
            </a:r>
            <a:r>
              <a:rPr lang="en-US" i="1" dirty="0" err="1"/>
              <a:t>hasChild</a:t>
            </a:r>
            <a:r>
              <a:rPr lang="en-US" i="1" dirty="0"/>
              <a:t>.(((</a:t>
            </a:r>
            <a:r>
              <a:rPr lang="en-US" i="1" dirty="0" smtClean="0"/>
              <a:t>Person</a:t>
            </a:r>
            <a:r>
              <a:rPr lang="en-US" dirty="0" smtClean="0"/>
              <a:t> ⊓</a:t>
            </a:r>
            <a:r>
              <a:rPr lang="en-US" i="1" dirty="0" smtClean="0"/>
              <a:t> </a:t>
            </a:r>
            <a:r>
              <a:rPr lang="en-US" i="1" dirty="0"/>
              <a:t>￢(Person </a:t>
            </a:r>
            <a:r>
              <a:rPr lang="en-US" dirty="0" smtClean="0"/>
              <a:t>⊓ </a:t>
            </a:r>
            <a:r>
              <a:rPr lang="en-US" i="1" dirty="0" smtClean="0"/>
              <a:t>Female))</a:t>
            </a:r>
          </a:p>
          <a:p>
            <a:r>
              <a:rPr lang="en-US" i="1" dirty="0" smtClean="0"/>
              <a:t>                            </a:t>
            </a:r>
            <a:r>
              <a:rPr lang="en-US" dirty="0" smtClean="0"/>
              <a:t>⊓</a:t>
            </a:r>
            <a:r>
              <a:rPr lang="en-US" i="1" dirty="0" smtClean="0"/>
              <a:t> </a:t>
            </a:r>
            <a:r>
              <a:rPr lang="en-US" i="1" dirty="0"/>
              <a:t>∃</a:t>
            </a:r>
            <a:r>
              <a:rPr lang="en-US" i="1" dirty="0" err="1"/>
              <a:t>hasChild.Person</a:t>
            </a:r>
            <a:r>
              <a:rPr lang="en-US" i="1" dirty="0" smtClean="0"/>
              <a:t>)</a:t>
            </a:r>
            <a:r>
              <a:rPr lang="en-US" dirty="0" smtClean="0"/>
              <a:t> ⊔</a:t>
            </a:r>
            <a:r>
              <a:rPr lang="en-US" i="1" dirty="0" smtClean="0"/>
              <a:t>((Person</a:t>
            </a:r>
            <a:r>
              <a:rPr lang="en-US" dirty="0" smtClean="0"/>
              <a:t> ⊓</a:t>
            </a:r>
            <a:r>
              <a:rPr lang="en-US" i="1" dirty="0" smtClean="0"/>
              <a:t>  </a:t>
            </a:r>
            <a:r>
              <a:rPr lang="en-US" i="1" dirty="0"/>
              <a:t>Female</a:t>
            </a:r>
            <a:r>
              <a:rPr lang="en-US" i="1" dirty="0" smtClean="0"/>
              <a:t>)</a:t>
            </a:r>
            <a:endParaRPr lang="en-US" i="1" dirty="0"/>
          </a:p>
          <a:p>
            <a:r>
              <a:rPr lang="en-US" i="1" dirty="0"/>
              <a:t> </a:t>
            </a:r>
            <a:r>
              <a:rPr lang="en-US" i="1" dirty="0" smtClean="0"/>
              <a:t>                           </a:t>
            </a:r>
            <a:r>
              <a:rPr lang="en-US" dirty="0" smtClean="0"/>
              <a:t>⊓ </a:t>
            </a:r>
            <a:r>
              <a:rPr lang="en-US" i="1" dirty="0" smtClean="0"/>
              <a:t>∃</a:t>
            </a:r>
            <a:r>
              <a:rPr lang="en-US" i="1" dirty="0" err="1"/>
              <a:t>hasChild.Person</a:t>
            </a:r>
            <a:r>
              <a:rPr lang="en-US" i="1" dirty="0"/>
              <a:t>))</a:t>
            </a:r>
          </a:p>
          <a:p>
            <a:r>
              <a:rPr lang="en-US" dirty="0" err="1"/>
              <a:t>MotherWithManyChildren</a:t>
            </a:r>
            <a:r>
              <a:rPr lang="en-US" dirty="0"/>
              <a:t> </a:t>
            </a:r>
            <a:r>
              <a:rPr lang="en-US" i="1" dirty="0"/>
              <a:t>≡ ((</a:t>
            </a:r>
            <a:r>
              <a:rPr lang="en-US" i="1" dirty="0" smtClean="0"/>
              <a:t>Person</a:t>
            </a:r>
            <a:r>
              <a:rPr lang="en-US" dirty="0" smtClean="0"/>
              <a:t> ⊓</a:t>
            </a:r>
            <a:r>
              <a:rPr lang="en-US" i="1" dirty="0" smtClean="0"/>
              <a:t>  </a:t>
            </a:r>
            <a:r>
              <a:rPr lang="en-US" i="1" dirty="0"/>
              <a:t>Female) </a:t>
            </a:r>
            <a:r>
              <a:rPr lang="en-US" dirty="0" smtClean="0"/>
              <a:t>⊓</a:t>
            </a:r>
            <a:r>
              <a:rPr lang="en-US" i="1" dirty="0" smtClean="0"/>
              <a:t> </a:t>
            </a:r>
            <a:r>
              <a:rPr lang="en-US" i="1" dirty="0"/>
              <a:t>∃</a:t>
            </a:r>
            <a:r>
              <a:rPr lang="en-US" i="1" dirty="0" err="1"/>
              <a:t>hasChild.Person</a:t>
            </a:r>
            <a:r>
              <a:rPr lang="en-US" i="1" dirty="0" smtClean="0"/>
              <a:t>) </a:t>
            </a:r>
            <a:r>
              <a:rPr lang="en-US" dirty="0" smtClean="0"/>
              <a:t>⊓ </a:t>
            </a:r>
            <a:r>
              <a:rPr lang="en-US" i="1" dirty="0" smtClean="0"/>
              <a:t>≥ </a:t>
            </a:r>
            <a:r>
              <a:rPr lang="en-US" i="1" dirty="0"/>
              <a:t>3 </a:t>
            </a:r>
            <a:r>
              <a:rPr lang="en-US" i="1" dirty="0" err="1"/>
              <a:t>hasChild</a:t>
            </a:r>
            <a:endParaRPr lang="en-US" i="1" dirty="0"/>
          </a:p>
          <a:p>
            <a:r>
              <a:rPr lang="en-US" dirty="0" err="1"/>
              <a:t>MotherWithoutDaughter</a:t>
            </a:r>
            <a:r>
              <a:rPr lang="en-US" dirty="0"/>
              <a:t> </a:t>
            </a:r>
            <a:r>
              <a:rPr lang="en-US" i="1" dirty="0"/>
              <a:t>≡ ((</a:t>
            </a:r>
            <a:r>
              <a:rPr lang="en-US" i="1" dirty="0" smtClean="0"/>
              <a:t>Person</a:t>
            </a:r>
            <a:r>
              <a:rPr lang="en-US" dirty="0" smtClean="0"/>
              <a:t> ⊓</a:t>
            </a:r>
            <a:r>
              <a:rPr lang="en-US" i="1" dirty="0" smtClean="0"/>
              <a:t>  </a:t>
            </a:r>
            <a:r>
              <a:rPr lang="en-US" i="1" dirty="0"/>
              <a:t>Female</a:t>
            </a:r>
            <a:r>
              <a:rPr lang="en-US" i="1" dirty="0" smtClean="0"/>
              <a:t>)</a:t>
            </a:r>
            <a:r>
              <a:rPr lang="en-US" dirty="0" smtClean="0"/>
              <a:t> ⊓</a:t>
            </a:r>
            <a:r>
              <a:rPr lang="en-US" i="1" dirty="0" smtClean="0"/>
              <a:t>  </a:t>
            </a:r>
            <a:r>
              <a:rPr lang="en-US" i="1" dirty="0"/>
              <a:t>∃</a:t>
            </a:r>
            <a:r>
              <a:rPr lang="en-US" i="1" dirty="0" err="1"/>
              <a:t>hasChild.Person</a:t>
            </a:r>
            <a:r>
              <a:rPr lang="en-US" i="1" dirty="0" smtClean="0"/>
              <a:t>)</a:t>
            </a:r>
            <a:r>
              <a:rPr lang="en-US" dirty="0" smtClean="0"/>
              <a:t> 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                              ⊓ </a:t>
            </a:r>
            <a:r>
              <a:rPr lang="en-US" i="1" dirty="0" smtClean="0"/>
              <a:t> </a:t>
            </a:r>
            <a:r>
              <a:rPr lang="en-US" i="1" dirty="0"/>
              <a:t>∀</a:t>
            </a:r>
            <a:r>
              <a:rPr lang="en-US" i="1" dirty="0" err="1"/>
              <a:t>hasChild</a:t>
            </a:r>
            <a:r>
              <a:rPr lang="en-US" i="1" dirty="0"/>
              <a:t>.(￢(Person </a:t>
            </a:r>
            <a:r>
              <a:rPr lang="en-US" dirty="0" smtClean="0"/>
              <a:t>⊓</a:t>
            </a:r>
            <a:r>
              <a:rPr lang="en-US" i="1" dirty="0" smtClean="0"/>
              <a:t> </a:t>
            </a:r>
            <a:r>
              <a:rPr lang="en-US" i="1" dirty="0"/>
              <a:t>Female</a:t>
            </a:r>
            <a:r>
              <a:rPr lang="en-US" i="1" dirty="0" smtClean="0"/>
              <a:t>)) </a:t>
            </a:r>
            <a:endParaRPr lang="en-US" i="1" dirty="0"/>
          </a:p>
          <a:p>
            <a:r>
              <a:rPr lang="en-US" dirty="0"/>
              <a:t>Wife </a:t>
            </a:r>
            <a:r>
              <a:rPr lang="en-US" i="1" dirty="0"/>
              <a:t>≡ (Person  Female</a:t>
            </a:r>
            <a:r>
              <a:rPr lang="en-US" i="1" dirty="0" smtClean="0"/>
              <a:t>)</a:t>
            </a:r>
            <a:r>
              <a:rPr lang="en-US" dirty="0" smtClean="0"/>
              <a:t> ⊓</a:t>
            </a:r>
            <a:r>
              <a:rPr lang="en-US" i="1" dirty="0" smtClean="0"/>
              <a:t> </a:t>
            </a:r>
            <a:r>
              <a:rPr lang="en-US" dirty="0" err="1" smtClean="0"/>
              <a:t>hasHusband</a:t>
            </a:r>
            <a:r>
              <a:rPr lang="en-US" i="1" dirty="0"/>
              <a:t>.(</a:t>
            </a:r>
            <a:r>
              <a:rPr lang="en-US" i="1" dirty="0" smtClean="0"/>
              <a:t>Person</a:t>
            </a:r>
            <a:r>
              <a:rPr lang="en-US" dirty="0" smtClean="0"/>
              <a:t> ⊓</a:t>
            </a:r>
            <a:r>
              <a:rPr lang="en-US" i="1" dirty="0" smtClean="0"/>
              <a:t> </a:t>
            </a:r>
            <a:r>
              <a:rPr lang="en-US" i="1" dirty="0"/>
              <a:t>(</a:t>
            </a:r>
            <a:r>
              <a:rPr lang="en-US" i="1" dirty="0" smtClean="0"/>
              <a:t>Person</a:t>
            </a:r>
            <a:r>
              <a:rPr lang="en-US" dirty="0" smtClean="0"/>
              <a:t> ⊓</a:t>
            </a:r>
            <a:r>
              <a:rPr lang="en-US" i="1" dirty="0" smtClean="0"/>
              <a:t> </a:t>
            </a:r>
            <a:r>
              <a:rPr lang="en-US" i="1" dirty="0"/>
              <a:t>Female))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85800" y="316468"/>
            <a:ext cx="643201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/>
              <a:t>The expansion of the Family </a:t>
            </a:r>
            <a:r>
              <a:rPr lang="en-US" sz="3600" dirty="0" err="1"/>
              <a:t>TBox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6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RDFS Syntax</a:t>
            </a:r>
          </a:p>
        </p:txBody>
      </p:sp>
      <p:sp>
        <p:nvSpPr>
          <p:cNvPr id="66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458200" cy="48768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GB" sz="1800"/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GB" sz="1800">
              <a:latin typeface="Courier New" pitchFamily="49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GB" sz="1800">
                <a:latin typeface="Courier New" pitchFamily="49" charset="0"/>
              </a:rPr>
              <a:t>&lt;owl:Class&gt;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GB" sz="1800">
                <a:latin typeface="Courier New" pitchFamily="49" charset="0"/>
              </a:rPr>
              <a:t>  &lt;owl:intersectionOf rdf:parseType=" collection"&gt;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GB" sz="1800">
                <a:latin typeface="Courier New" pitchFamily="49" charset="0"/>
              </a:rPr>
              <a:t>    &lt;owl:Class rdf:about="#Person"/&gt;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GB" sz="1800">
                <a:latin typeface="Courier New" pitchFamily="49" charset="0"/>
              </a:rPr>
              <a:t>    &lt;owl:Restriction&gt;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GB" sz="1800">
                <a:latin typeface="Courier New" pitchFamily="49" charset="0"/>
              </a:rPr>
              <a:t>      &lt;owl:onProperty rdf:resource="#hasChild"/&gt;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GB" sz="1800">
                <a:latin typeface="Courier New" pitchFamily="49" charset="0"/>
              </a:rPr>
              <a:t>      &lt;owl:toClass&gt;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GB" sz="1800">
                <a:latin typeface="Courier New" pitchFamily="49" charset="0"/>
              </a:rPr>
              <a:t>        &lt;owl:unionOf rdf:parseType=" collection"&gt;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GB" sz="1800">
                <a:latin typeface="Courier New" pitchFamily="49" charset="0"/>
              </a:rPr>
              <a:t>          &lt;owl:Class rdf:about="#Doctor"/&gt;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GB" sz="1800">
                <a:latin typeface="Courier New" pitchFamily="49" charset="0"/>
              </a:rPr>
              <a:t>          &lt;owl:Restriction&gt;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GB" sz="1800">
                <a:latin typeface="Courier New" pitchFamily="49" charset="0"/>
              </a:rPr>
              <a:t>            &lt;owl:onProperty rdf:resource="#hasChild"/&gt;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GB" sz="1800">
                <a:latin typeface="Courier New" pitchFamily="49" charset="0"/>
              </a:rPr>
              <a:t>            &lt;owl:hasClass rdf:resource="#Doctor"/&gt;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GB" sz="1800">
                <a:latin typeface="Courier New" pitchFamily="49" charset="0"/>
              </a:rPr>
              <a:t>          &lt;/owl:Restriction&gt;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GB" sz="1800">
                <a:latin typeface="Courier New" pitchFamily="49" charset="0"/>
              </a:rPr>
              <a:t>        &lt;/owl:unionOf&gt;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GB" sz="1800">
                <a:latin typeface="Courier New" pitchFamily="49" charset="0"/>
              </a:rPr>
              <a:t>      &lt;/owl:toClass&gt;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GB" sz="1800">
                <a:latin typeface="Courier New" pitchFamily="49" charset="0"/>
              </a:rPr>
              <a:t>    &lt;/owl:Restriction&gt;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GB" sz="1800">
                <a:latin typeface="Courier New" pitchFamily="49" charset="0"/>
              </a:rPr>
              <a:t>  &lt;/owl:intersectionOf&gt;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GB" sz="1800">
                <a:latin typeface="Courier New" pitchFamily="49" charset="0"/>
              </a:rPr>
              <a:t>&lt;/owl:Class&gt;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1524000"/>
            <a:ext cx="591312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9699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ftr" sz="quarter" idx="4294967295"/>
          </p:nvPr>
        </p:nvSpPr>
        <p:spPr>
          <a:xfrm>
            <a:off x="4254500" y="6612422"/>
            <a:ext cx="1098550" cy="2038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520"/>
              </a:lnSpc>
            </a:pPr>
            <a:r>
              <a:rPr dirty="0"/>
              <a:t>Jarrar ©</a:t>
            </a:r>
            <a:r>
              <a:rPr spc="-120" dirty="0"/>
              <a:t> </a:t>
            </a:r>
            <a:r>
              <a:rPr spc="-30" dirty="0">
                <a:latin typeface="Arial"/>
                <a:cs typeface="Arial"/>
              </a:rPr>
              <a:t>2011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4294967295"/>
          </p:nvPr>
        </p:nvSpPr>
        <p:spPr>
          <a:xfrm>
            <a:off x="8783066" y="6612422"/>
            <a:ext cx="248920" cy="2038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520"/>
              </a:lnSpc>
            </a:pPr>
            <a:fld id="{81D60167-4931-47E6-BA6A-407CBD079E47}" type="slidenum">
              <a:rPr dirty="0"/>
              <a:pPr marL="25400">
                <a:lnSpc>
                  <a:spcPts val="1520"/>
                </a:lnSpc>
              </a:pPr>
              <a:t>32</a:t>
            </a:fld>
            <a:endParaRPr dirty="0"/>
          </a:p>
        </p:txBody>
      </p:sp>
      <p:pic>
        <p:nvPicPr>
          <p:cNvPr id="6" name="Picture 5" descr="p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object 2"/>
          <p:cNvSpPr txBox="1"/>
          <p:nvPr/>
        </p:nvSpPr>
        <p:spPr>
          <a:xfrm>
            <a:off x="2524505" y="3214877"/>
            <a:ext cx="4850130" cy="5238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b="1" dirty="0">
                <a:solidFill>
                  <a:srgbClr val="660066"/>
                </a:solidFill>
                <a:latin typeface="Arial"/>
                <a:cs typeface="Arial"/>
              </a:rPr>
              <a:t>Mapping ORM to</a:t>
            </a:r>
            <a:r>
              <a:rPr sz="3200" b="1" spc="-155" dirty="0">
                <a:solidFill>
                  <a:srgbClr val="660066"/>
                </a:solidFill>
                <a:latin typeface="Arial"/>
                <a:cs typeface="Arial"/>
              </a:rPr>
              <a:t> </a:t>
            </a:r>
            <a:r>
              <a:rPr sz="3200" b="1" i="1" spc="-5" dirty="0">
                <a:solidFill>
                  <a:srgbClr val="660066"/>
                </a:solidFill>
                <a:latin typeface="Georgia"/>
                <a:cs typeface="Georgia"/>
              </a:rPr>
              <a:t>SHOIN</a:t>
            </a:r>
            <a:endParaRPr sz="3200" dirty="0">
              <a:latin typeface="Georgia"/>
              <a:cs typeface="Georg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p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21765" y="424941"/>
            <a:ext cx="5957570" cy="4362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Mapping ORM to </a:t>
            </a:r>
            <a:r>
              <a:rPr dirty="0"/>
              <a:t>Description</a:t>
            </a:r>
            <a:r>
              <a:rPr spc="15" dirty="0"/>
              <a:t> </a:t>
            </a:r>
            <a:r>
              <a:rPr spc="-5" dirty="0"/>
              <a:t>Logic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4294967295"/>
          </p:nvPr>
        </p:nvSpPr>
        <p:spPr>
          <a:xfrm>
            <a:off x="4254500" y="6612422"/>
            <a:ext cx="1098550" cy="2038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520"/>
              </a:lnSpc>
            </a:pPr>
            <a:r>
              <a:rPr dirty="0"/>
              <a:t>Jarrar ©</a:t>
            </a:r>
            <a:r>
              <a:rPr spc="-120" dirty="0"/>
              <a:t> </a:t>
            </a:r>
            <a:r>
              <a:rPr spc="-30" dirty="0">
                <a:latin typeface="Arial"/>
                <a:cs typeface="Arial"/>
              </a:rPr>
              <a:t>2011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4294967295"/>
          </p:nvPr>
        </p:nvSpPr>
        <p:spPr>
          <a:xfrm>
            <a:off x="8783066" y="6612422"/>
            <a:ext cx="248920" cy="2038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520"/>
              </a:lnSpc>
            </a:pPr>
            <a:fld id="{81D60167-4931-47E6-BA6A-407CBD079E47}" type="slidenum">
              <a:rPr dirty="0"/>
              <a:pPr marL="25400">
                <a:lnSpc>
                  <a:spcPts val="1520"/>
                </a:lnSpc>
              </a:pPr>
              <a:t>33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858418" y="1652778"/>
            <a:ext cx="5505450" cy="4362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spc="-5" dirty="0">
                <a:solidFill>
                  <a:srgbClr val="3333FF"/>
                </a:solidFill>
                <a:latin typeface="Arial"/>
                <a:cs typeface="Arial"/>
              </a:rPr>
              <a:t>Why do we </a:t>
            </a:r>
            <a:r>
              <a:rPr sz="2800" dirty="0">
                <a:solidFill>
                  <a:srgbClr val="3333FF"/>
                </a:solidFill>
                <a:latin typeface="Arial"/>
                <a:cs typeface="Arial"/>
              </a:rPr>
              <a:t>need this mapping</a:t>
            </a:r>
            <a:r>
              <a:rPr sz="2800" spc="-40" dirty="0">
                <a:solidFill>
                  <a:srgbClr val="3333F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3333FF"/>
                </a:solidFill>
                <a:latin typeface="Arial"/>
                <a:cs typeface="Arial"/>
              </a:rPr>
              <a:t>for?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464626" y="2615691"/>
            <a:ext cx="2346325" cy="3155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dirty="0">
                <a:solidFill>
                  <a:srgbClr val="3333FF"/>
                </a:solidFill>
                <a:latin typeface="Arial"/>
                <a:cs typeface="Arial"/>
              </a:rPr>
              <a:t>Ontology/description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447291" y="2615691"/>
            <a:ext cx="4892675" cy="10591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5115" marR="5080" indent="-272415">
              <a:lnSpc>
                <a:spcPct val="100000"/>
              </a:lnSpc>
              <a:buFont typeface="Arial"/>
              <a:buChar char="•"/>
              <a:tabLst>
                <a:tab pos="285750" algn="l"/>
                <a:tab pos="888365" algn="l"/>
                <a:tab pos="1631950" algn="l"/>
                <a:tab pos="2051685" algn="l"/>
                <a:tab pos="2342515" algn="l"/>
                <a:tab pos="3527425" algn="l"/>
                <a:tab pos="4582160" algn="l"/>
              </a:tabLst>
            </a:pPr>
            <a:r>
              <a:rPr sz="2000" dirty="0">
                <a:solidFill>
                  <a:srgbClr val="3333FF"/>
                </a:solidFill>
                <a:latin typeface="Arial"/>
                <a:cs typeface="Arial"/>
              </a:rPr>
              <a:t>U</a:t>
            </a:r>
            <a:r>
              <a:rPr sz="2000" spc="10" dirty="0">
                <a:solidFill>
                  <a:srgbClr val="3333FF"/>
                </a:solidFill>
                <a:latin typeface="Arial"/>
                <a:cs typeface="Arial"/>
              </a:rPr>
              <a:t>s</a:t>
            </a:r>
            <a:r>
              <a:rPr sz="2000" dirty="0">
                <a:solidFill>
                  <a:srgbClr val="3333FF"/>
                </a:solidFill>
                <a:latin typeface="Arial"/>
                <a:cs typeface="Arial"/>
              </a:rPr>
              <a:t>e	ORM	as	a	graphi</a:t>
            </a:r>
            <a:r>
              <a:rPr sz="2000" spc="5" dirty="0">
                <a:solidFill>
                  <a:srgbClr val="3333FF"/>
                </a:solidFill>
                <a:latin typeface="Arial"/>
                <a:cs typeface="Arial"/>
              </a:rPr>
              <a:t>c</a:t>
            </a:r>
            <a:r>
              <a:rPr sz="2000" dirty="0">
                <a:solidFill>
                  <a:srgbClr val="3333FF"/>
                </a:solidFill>
                <a:latin typeface="Arial"/>
                <a:cs typeface="Arial"/>
              </a:rPr>
              <a:t>al	notation	for  logic</a:t>
            </a:r>
            <a:r>
              <a:rPr sz="2000" spc="-75" dirty="0">
                <a:solidFill>
                  <a:srgbClr val="3333F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3333FF"/>
                </a:solidFill>
                <a:latin typeface="Arial"/>
                <a:cs typeface="Arial"/>
              </a:rPr>
              <a:t>languages.</a:t>
            </a:r>
            <a:endParaRPr sz="2000">
              <a:latin typeface="Arial"/>
              <a:cs typeface="Arial"/>
            </a:endParaRPr>
          </a:p>
          <a:p>
            <a:pPr marL="1631950">
              <a:lnSpc>
                <a:spcPct val="100000"/>
              </a:lnSpc>
              <a:spcBef>
                <a:spcPts val="1295"/>
              </a:spcBef>
            </a:pPr>
            <a:r>
              <a:rPr sz="1800" dirty="0">
                <a:solidFill>
                  <a:srgbClr val="660066"/>
                </a:solidFill>
                <a:latin typeface="Arial"/>
                <a:cs typeface="Arial"/>
              </a:rPr>
              <a:t>(The </a:t>
            </a:r>
            <a:r>
              <a:rPr sz="1800" spc="-5" dirty="0">
                <a:solidFill>
                  <a:srgbClr val="660066"/>
                </a:solidFill>
                <a:latin typeface="Arial"/>
                <a:cs typeface="Arial"/>
              </a:rPr>
              <a:t>DL benefit </a:t>
            </a:r>
            <a:r>
              <a:rPr sz="1800" dirty="0">
                <a:solidFill>
                  <a:srgbClr val="660066"/>
                </a:solidFill>
                <a:latin typeface="Arial"/>
                <a:cs typeface="Arial"/>
              </a:rPr>
              <a:t>from</a:t>
            </a:r>
            <a:r>
              <a:rPr sz="1800" spc="-140" dirty="0">
                <a:solidFill>
                  <a:srgbClr val="660066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660066"/>
                </a:solidFill>
                <a:latin typeface="Arial"/>
                <a:cs typeface="Arial"/>
              </a:rPr>
              <a:t>ORM)</a:t>
            </a:r>
            <a:endParaRPr sz="1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447291" y="4332351"/>
            <a:ext cx="5118100" cy="925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0815" indent="-158115">
              <a:lnSpc>
                <a:spcPct val="100000"/>
              </a:lnSpc>
              <a:buFont typeface="Arial"/>
              <a:buChar char="•"/>
              <a:tabLst>
                <a:tab pos="171450" algn="l"/>
              </a:tabLst>
            </a:pPr>
            <a:r>
              <a:rPr sz="2000" dirty="0">
                <a:solidFill>
                  <a:srgbClr val="3333FF"/>
                </a:solidFill>
                <a:latin typeface="Arial"/>
                <a:cs typeface="Arial"/>
              </a:rPr>
              <a:t>Reasoning on ORM schemes</a:t>
            </a:r>
            <a:r>
              <a:rPr sz="2000" spc="-35" dirty="0">
                <a:solidFill>
                  <a:srgbClr val="3333FF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3333FF"/>
                </a:solidFill>
                <a:latin typeface="Arial"/>
                <a:cs typeface="Arial"/>
              </a:rPr>
              <a:t>automatically.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8"/>
              </a:spcBef>
            </a:pPr>
            <a:endParaRPr sz="2150">
              <a:latin typeface="Times New Roman"/>
              <a:cs typeface="Times New Roman"/>
            </a:endParaRPr>
          </a:p>
          <a:p>
            <a:pPr marL="1631950">
              <a:lnSpc>
                <a:spcPct val="100000"/>
              </a:lnSpc>
            </a:pPr>
            <a:r>
              <a:rPr sz="1900" i="1" spc="-50" dirty="0">
                <a:solidFill>
                  <a:srgbClr val="660066"/>
                </a:solidFill>
                <a:latin typeface="Arial"/>
                <a:cs typeface="Arial"/>
              </a:rPr>
              <a:t>(The </a:t>
            </a:r>
            <a:r>
              <a:rPr sz="1900" i="1" spc="-80" dirty="0">
                <a:solidFill>
                  <a:srgbClr val="660066"/>
                </a:solidFill>
                <a:latin typeface="Arial"/>
                <a:cs typeface="Arial"/>
              </a:rPr>
              <a:t>ORM </a:t>
            </a:r>
            <a:r>
              <a:rPr sz="1900" i="1" spc="-50" dirty="0">
                <a:solidFill>
                  <a:srgbClr val="660066"/>
                </a:solidFill>
                <a:latin typeface="Arial"/>
                <a:cs typeface="Arial"/>
              </a:rPr>
              <a:t>benefit from</a:t>
            </a:r>
            <a:r>
              <a:rPr sz="1900" i="1" dirty="0">
                <a:solidFill>
                  <a:srgbClr val="660066"/>
                </a:solidFill>
                <a:latin typeface="Arial"/>
                <a:cs typeface="Arial"/>
              </a:rPr>
              <a:t> </a:t>
            </a:r>
            <a:r>
              <a:rPr sz="1900" i="1" spc="-55" dirty="0">
                <a:solidFill>
                  <a:srgbClr val="660066"/>
                </a:solidFill>
                <a:latin typeface="Arial"/>
                <a:cs typeface="Arial"/>
              </a:rPr>
              <a:t>DL)</a:t>
            </a:r>
            <a:endParaRPr sz="19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p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object 2"/>
          <p:cNvSpPr txBox="1"/>
          <p:nvPr/>
        </p:nvSpPr>
        <p:spPr>
          <a:xfrm>
            <a:off x="8795766" y="6591807"/>
            <a:ext cx="223520" cy="2247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5" dirty="0">
                <a:solidFill>
                  <a:srgbClr val="1D1DA6"/>
                </a:solidFill>
                <a:latin typeface="Arial"/>
                <a:cs typeface="Arial"/>
              </a:rPr>
              <a:t>30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3825">
              <a:lnSpc>
                <a:spcPct val="100000"/>
              </a:lnSpc>
            </a:pPr>
            <a:r>
              <a:rPr sz="4000" b="0" spc="-5" dirty="0">
                <a:latin typeface="Arial"/>
                <a:cs typeface="Arial"/>
              </a:rPr>
              <a:t>Reasoning</a:t>
            </a:r>
            <a:r>
              <a:rPr sz="4000" b="0" spc="-50" dirty="0">
                <a:latin typeface="Arial"/>
                <a:cs typeface="Arial"/>
              </a:rPr>
              <a:t> </a:t>
            </a:r>
            <a:r>
              <a:rPr sz="4000" b="0" spc="-5" dirty="0">
                <a:latin typeface="Arial"/>
                <a:cs typeface="Arial"/>
              </a:rPr>
              <a:t>Services</a:t>
            </a:r>
            <a:endParaRPr sz="4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060194" y="6423456"/>
            <a:ext cx="5563235" cy="3994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2160"/>
              </a:lnSpc>
              <a:tabLst>
                <a:tab pos="2674620" algn="l"/>
                <a:tab pos="3340735" algn="l"/>
                <a:tab pos="5087620" algn="l"/>
              </a:tabLst>
            </a:pPr>
            <a:r>
              <a:rPr sz="2000" b="1" spc="5" dirty="0">
                <a:solidFill>
                  <a:srgbClr val="0000E4"/>
                </a:solidFill>
                <a:latin typeface="Times New Roman"/>
                <a:cs typeface="Times New Roman"/>
              </a:rPr>
              <a:t>EQUIV</a:t>
            </a:r>
            <a:r>
              <a:rPr sz="2000" spc="5" dirty="0">
                <a:solidFill>
                  <a:srgbClr val="0000E4"/>
                </a:solidFill>
                <a:latin typeface="Arial"/>
                <a:cs typeface="Arial"/>
              </a:rPr>
              <a:t>(</a:t>
            </a:r>
            <a:r>
              <a:rPr sz="2100" b="1" i="1" spc="5" dirty="0">
                <a:solidFill>
                  <a:srgbClr val="0000E4"/>
                </a:solidFill>
                <a:latin typeface="Times New Roman"/>
                <a:cs typeface="Times New Roman"/>
              </a:rPr>
              <a:t>C</a:t>
            </a:r>
            <a:r>
              <a:rPr sz="2000" spc="5" dirty="0">
                <a:solidFill>
                  <a:srgbClr val="0000E4"/>
                </a:solidFill>
                <a:latin typeface="Arial"/>
                <a:cs typeface="Arial"/>
              </a:rPr>
              <a:t>, </a:t>
            </a:r>
            <a:r>
              <a:rPr sz="2100" b="1" i="1" spc="-60" dirty="0">
                <a:solidFill>
                  <a:srgbClr val="0000E4"/>
                </a:solidFill>
                <a:latin typeface="Times New Roman"/>
                <a:cs typeface="Times New Roman"/>
              </a:rPr>
              <a:t>D</a:t>
            </a:r>
            <a:r>
              <a:rPr sz="2000" spc="-60" dirty="0">
                <a:solidFill>
                  <a:srgbClr val="0000E4"/>
                </a:solidFill>
                <a:latin typeface="Arial"/>
                <a:cs typeface="Arial"/>
              </a:rPr>
              <a:t>,</a:t>
            </a:r>
            <a:r>
              <a:rPr sz="2100" b="1" i="1" spc="-60" dirty="0">
                <a:solidFill>
                  <a:srgbClr val="0000E4"/>
                </a:solidFill>
                <a:latin typeface="Verdana"/>
                <a:cs typeface="Verdana"/>
              </a:rPr>
              <a:t>T </a:t>
            </a:r>
            <a:r>
              <a:rPr sz="2000" dirty="0">
                <a:solidFill>
                  <a:srgbClr val="0000E4"/>
                </a:solidFill>
                <a:latin typeface="Arial"/>
                <a:cs typeface="Arial"/>
              </a:rPr>
              <a:t>) </a:t>
            </a:r>
            <a:r>
              <a:rPr sz="2000" spc="120" dirty="0">
                <a:solidFill>
                  <a:srgbClr val="0000E4"/>
                </a:solidFill>
                <a:latin typeface="Arial"/>
                <a:cs typeface="Arial"/>
              </a:rPr>
              <a:t> </a:t>
            </a:r>
            <a:r>
              <a:rPr sz="2000" spc="-15" dirty="0">
                <a:solidFill>
                  <a:srgbClr val="0000E4"/>
                </a:solidFill>
                <a:latin typeface="Arial"/>
                <a:cs typeface="Arial"/>
              </a:rPr>
              <a:t>iff </a:t>
            </a:r>
            <a:r>
              <a:rPr sz="2000" spc="20" dirty="0">
                <a:solidFill>
                  <a:srgbClr val="0000E4"/>
                </a:solidFill>
                <a:latin typeface="Arial"/>
                <a:cs typeface="Arial"/>
              </a:rPr>
              <a:t> </a:t>
            </a:r>
            <a:r>
              <a:rPr sz="2100" spc="-187" baseline="-9920" dirty="0">
                <a:solidFill>
                  <a:srgbClr val="1D1DA6"/>
                </a:solidFill>
                <a:latin typeface="Arial"/>
                <a:cs typeface="Arial"/>
              </a:rPr>
              <a:t>J</a:t>
            </a:r>
            <a:r>
              <a:rPr sz="2500" b="1" i="1" spc="-125" dirty="0">
                <a:solidFill>
                  <a:srgbClr val="0000E4"/>
                </a:solidFill>
                <a:latin typeface="Times New Roman"/>
                <a:cs typeface="Times New Roman"/>
              </a:rPr>
              <a:t>C</a:t>
            </a:r>
            <a:r>
              <a:rPr sz="2100" b="1" i="1" spc="-187" baseline="23809" dirty="0">
                <a:solidFill>
                  <a:srgbClr val="0000E4"/>
                </a:solidFill>
                <a:latin typeface="Verdana"/>
                <a:cs typeface="Verdana"/>
              </a:rPr>
              <a:t>I	</a:t>
            </a:r>
            <a:r>
              <a:rPr sz="2000" b="1" dirty="0">
                <a:solidFill>
                  <a:srgbClr val="0000E4"/>
                </a:solidFill>
                <a:latin typeface="Times New Roman"/>
                <a:cs typeface="Times New Roman"/>
              </a:rPr>
              <a:t>=  </a:t>
            </a:r>
            <a:r>
              <a:rPr sz="2000" b="1" spc="145" dirty="0">
                <a:solidFill>
                  <a:srgbClr val="0000E4"/>
                </a:solidFill>
                <a:latin typeface="Times New Roman"/>
                <a:cs typeface="Times New Roman"/>
              </a:rPr>
              <a:t> </a:t>
            </a:r>
            <a:r>
              <a:rPr sz="2500" b="1" i="1" spc="-60" dirty="0">
                <a:solidFill>
                  <a:srgbClr val="0000E4"/>
                </a:solidFill>
                <a:latin typeface="Times New Roman"/>
                <a:cs typeface="Times New Roman"/>
              </a:rPr>
              <a:t>D</a:t>
            </a:r>
            <a:r>
              <a:rPr sz="2100" b="1" i="1" spc="-89" baseline="23809" dirty="0">
                <a:solidFill>
                  <a:srgbClr val="0000E4"/>
                </a:solidFill>
                <a:latin typeface="Verdana"/>
                <a:cs typeface="Verdana"/>
              </a:rPr>
              <a:t>I	</a:t>
            </a:r>
            <a:r>
              <a:rPr sz="2000" dirty="0">
                <a:solidFill>
                  <a:srgbClr val="0000E4"/>
                </a:solidFill>
                <a:latin typeface="Arial"/>
                <a:cs typeface="Arial"/>
              </a:rPr>
              <a:t>for  all</a:t>
            </a:r>
            <a:r>
              <a:rPr sz="2000" spc="240" dirty="0">
                <a:solidFill>
                  <a:srgbClr val="0000E4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00E4"/>
                </a:solidFill>
                <a:latin typeface="Arial"/>
                <a:cs typeface="Arial"/>
              </a:rPr>
              <a:t>model</a:t>
            </a:r>
            <a:r>
              <a:rPr sz="2000" spc="400" dirty="0">
                <a:solidFill>
                  <a:srgbClr val="0000E4"/>
                </a:solidFill>
                <a:latin typeface="Arial"/>
                <a:cs typeface="Arial"/>
              </a:rPr>
              <a:t> </a:t>
            </a:r>
            <a:r>
              <a:rPr sz="2100" b="1" i="1" spc="-55" dirty="0">
                <a:solidFill>
                  <a:srgbClr val="0000E4"/>
                </a:solidFill>
                <a:latin typeface="Verdana"/>
                <a:cs typeface="Verdana"/>
              </a:rPr>
              <a:t>I	</a:t>
            </a:r>
            <a:r>
              <a:rPr sz="2000" dirty="0">
                <a:solidFill>
                  <a:srgbClr val="0000E4"/>
                </a:solidFill>
                <a:latin typeface="Arial"/>
                <a:cs typeface="Arial"/>
              </a:rPr>
              <a:t>of</a:t>
            </a:r>
            <a:r>
              <a:rPr sz="2000" spc="-114" dirty="0">
                <a:solidFill>
                  <a:srgbClr val="0000E4"/>
                </a:solidFill>
                <a:latin typeface="Arial"/>
                <a:cs typeface="Arial"/>
              </a:rPr>
              <a:t> </a:t>
            </a:r>
            <a:r>
              <a:rPr sz="2100" b="1" i="1" spc="-105" dirty="0">
                <a:solidFill>
                  <a:srgbClr val="0000E4"/>
                </a:solidFill>
                <a:latin typeface="Verdana"/>
                <a:cs typeface="Verdana"/>
              </a:rPr>
              <a:t>T</a:t>
            </a:r>
            <a:endParaRPr sz="2100">
              <a:latin typeface="Verdana"/>
              <a:cs typeface="Verdana"/>
            </a:endParaRPr>
          </a:p>
          <a:p>
            <a:pPr marL="13335" algn="ctr">
              <a:lnSpc>
                <a:spcPts val="844"/>
              </a:lnSpc>
            </a:pPr>
            <a:r>
              <a:rPr sz="1400" dirty="0">
                <a:solidFill>
                  <a:srgbClr val="1D1DA6"/>
                </a:solidFill>
                <a:latin typeface="Arial"/>
                <a:cs typeface="Arial"/>
              </a:rPr>
              <a:t>arrar ©</a:t>
            </a:r>
            <a:r>
              <a:rPr sz="1400" spc="-125" dirty="0">
                <a:solidFill>
                  <a:srgbClr val="1D1DA6"/>
                </a:solidFill>
                <a:latin typeface="Arial"/>
                <a:cs typeface="Arial"/>
              </a:rPr>
              <a:t> </a:t>
            </a:r>
            <a:r>
              <a:rPr sz="1400" spc="-30" dirty="0">
                <a:solidFill>
                  <a:srgbClr val="1D1DA6"/>
                </a:solidFill>
                <a:latin typeface="Arial"/>
                <a:cs typeface="Arial"/>
              </a:rPr>
              <a:t>2011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05967" y="1416177"/>
            <a:ext cx="7957820" cy="49822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spc="-5" dirty="0">
                <a:solidFill>
                  <a:srgbClr val="000099"/>
                </a:solidFill>
                <a:latin typeface="Arial"/>
                <a:cs typeface="Arial"/>
              </a:rPr>
              <a:t>Examples of </a:t>
            </a:r>
            <a:r>
              <a:rPr sz="2800" dirty="0">
                <a:solidFill>
                  <a:srgbClr val="000099"/>
                </a:solidFill>
                <a:latin typeface="Arial"/>
                <a:cs typeface="Arial"/>
              </a:rPr>
              <a:t>reasoning</a:t>
            </a:r>
            <a:r>
              <a:rPr sz="2800" spc="-40" dirty="0">
                <a:solidFill>
                  <a:srgbClr val="000099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000099"/>
                </a:solidFill>
                <a:latin typeface="Arial"/>
                <a:cs typeface="Arial"/>
              </a:rPr>
              <a:t>services:</a:t>
            </a:r>
            <a:endParaRPr sz="2800" dirty="0">
              <a:latin typeface="Arial"/>
              <a:cs typeface="Arial"/>
            </a:endParaRPr>
          </a:p>
          <a:p>
            <a:pPr marL="250825" indent="-187325">
              <a:lnSpc>
                <a:spcPct val="100000"/>
              </a:lnSpc>
              <a:spcBef>
                <a:spcPts val="1455"/>
              </a:spcBef>
              <a:buChar char="-"/>
              <a:tabLst>
                <a:tab pos="251460" algn="l"/>
              </a:tabLst>
            </a:pPr>
            <a:r>
              <a:rPr sz="2400" u="heavy" spc="-5" dirty="0">
                <a:solidFill>
                  <a:srgbClr val="000099"/>
                </a:solidFill>
                <a:latin typeface="Arial"/>
                <a:cs typeface="Arial"/>
              </a:rPr>
              <a:t>Satisfiability</a:t>
            </a:r>
            <a:endParaRPr sz="2400" dirty="0">
              <a:latin typeface="Arial"/>
              <a:cs typeface="Arial"/>
            </a:endParaRPr>
          </a:p>
          <a:p>
            <a:pPr marL="683895" marR="332740">
              <a:lnSpc>
                <a:spcPct val="100000"/>
              </a:lnSpc>
              <a:spcBef>
                <a:spcPts val="1620"/>
              </a:spcBef>
            </a:pPr>
            <a:r>
              <a:rPr sz="1800" spc="-95" dirty="0">
                <a:solidFill>
                  <a:srgbClr val="000099"/>
                </a:solidFill>
                <a:latin typeface="Arial"/>
                <a:cs typeface="Arial"/>
              </a:rPr>
              <a:t>To </a:t>
            </a:r>
            <a:r>
              <a:rPr sz="1800" spc="-5" dirty="0">
                <a:solidFill>
                  <a:srgbClr val="000099"/>
                </a:solidFill>
                <a:latin typeface="Arial"/>
                <a:cs typeface="Arial"/>
              </a:rPr>
              <a:t>know </a:t>
            </a:r>
            <a:r>
              <a:rPr sz="1800" spc="-10" dirty="0">
                <a:solidFill>
                  <a:srgbClr val="000099"/>
                </a:solidFill>
                <a:latin typeface="Arial"/>
                <a:cs typeface="Arial"/>
              </a:rPr>
              <a:t>whether </a:t>
            </a:r>
            <a:r>
              <a:rPr sz="1800" spc="-5" dirty="0">
                <a:solidFill>
                  <a:srgbClr val="000099"/>
                </a:solidFill>
                <a:latin typeface="Arial"/>
                <a:cs typeface="Arial"/>
              </a:rPr>
              <a:t>a concept can be populated or not </a:t>
            </a:r>
            <a:r>
              <a:rPr sz="1800" dirty="0">
                <a:solidFill>
                  <a:srgbClr val="000099"/>
                </a:solidFill>
                <a:latin typeface="Arial"/>
                <a:cs typeface="Arial"/>
              </a:rPr>
              <a:t>(e.g. </a:t>
            </a:r>
            <a:r>
              <a:rPr sz="1800" spc="-5" dirty="0">
                <a:solidFill>
                  <a:srgbClr val="000099"/>
                </a:solidFill>
                <a:latin typeface="Arial"/>
                <a:cs typeface="Arial"/>
              </a:rPr>
              <a:t>because </a:t>
            </a:r>
            <a:r>
              <a:rPr sz="1800" dirty="0">
                <a:solidFill>
                  <a:srgbClr val="000099"/>
                </a:solidFill>
                <a:latin typeface="Arial"/>
                <a:cs typeface="Arial"/>
              </a:rPr>
              <a:t>of  </a:t>
            </a:r>
            <a:r>
              <a:rPr sz="1800" spc="-5" dirty="0">
                <a:solidFill>
                  <a:srgbClr val="000099"/>
                </a:solidFill>
                <a:latin typeface="Arial"/>
                <a:cs typeface="Arial"/>
              </a:rPr>
              <a:t>some </a:t>
            </a:r>
            <a:r>
              <a:rPr sz="1800" spc="-10" dirty="0">
                <a:solidFill>
                  <a:srgbClr val="000099"/>
                </a:solidFill>
                <a:latin typeface="Arial"/>
                <a:cs typeface="Arial"/>
              </a:rPr>
              <a:t>axioms </a:t>
            </a:r>
            <a:r>
              <a:rPr sz="1800" spc="-5" dirty="0">
                <a:solidFill>
                  <a:srgbClr val="000099"/>
                </a:solidFill>
                <a:latin typeface="Arial"/>
                <a:cs typeface="Arial"/>
              </a:rPr>
              <a:t>contradicting each</a:t>
            </a:r>
            <a:r>
              <a:rPr sz="1800" spc="45" dirty="0">
                <a:solidFill>
                  <a:srgbClr val="000099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000099"/>
                </a:solidFill>
                <a:latin typeface="Arial"/>
                <a:cs typeface="Arial"/>
              </a:rPr>
              <a:t>other)</a:t>
            </a:r>
            <a:endParaRPr sz="1800" dirty="0">
              <a:latin typeface="Arial"/>
              <a:cs typeface="Arial"/>
            </a:endParaRPr>
          </a:p>
          <a:p>
            <a:pPr marL="1188720">
              <a:lnSpc>
                <a:spcPct val="100000"/>
              </a:lnSpc>
              <a:spcBef>
                <a:spcPts val="455"/>
              </a:spcBef>
              <a:tabLst>
                <a:tab pos="4820920" algn="l"/>
                <a:tab pos="5409565" algn="l"/>
              </a:tabLst>
            </a:pPr>
            <a:r>
              <a:rPr sz="2000" b="1" spc="-30" dirty="0">
                <a:solidFill>
                  <a:srgbClr val="0000E4"/>
                </a:solidFill>
                <a:latin typeface="Times New Roman"/>
                <a:cs typeface="Times New Roman"/>
              </a:rPr>
              <a:t>SAT</a:t>
            </a:r>
            <a:r>
              <a:rPr sz="2000" spc="-30" dirty="0">
                <a:solidFill>
                  <a:srgbClr val="0000E4"/>
                </a:solidFill>
                <a:latin typeface="Arial"/>
                <a:cs typeface="Arial"/>
              </a:rPr>
              <a:t>(</a:t>
            </a:r>
            <a:r>
              <a:rPr sz="2100" b="1" i="1" spc="-30" dirty="0">
                <a:solidFill>
                  <a:srgbClr val="0000E4"/>
                </a:solidFill>
                <a:latin typeface="Times New Roman"/>
                <a:cs typeface="Times New Roman"/>
              </a:rPr>
              <a:t>C</a:t>
            </a:r>
            <a:r>
              <a:rPr sz="2000" spc="-30" dirty="0">
                <a:solidFill>
                  <a:srgbClr val="0000E4"/>
                </a:solidFill>
                <a:latin typeface="Arial"/>
                <a:cs typeface="Arial"/>
              </a:rPr>
              <a:t>,</a:t>
            </a:r>
            <a:r>
              <a:rPr sz="2100" b="1" i="1" spc="-30" dirty="0">
                <a:solidFill>
                  <a:srgbClr val="0000E4"/>
                </a:solidFill>
                <a:latin typeface="Verdana"/>
                <a:cs typeface="Verdana"/>
              </a:rPr>
              <a:t>T </a:t>
            </a:r>
            <a:r>
              <a:rPr sz="2000" dirty="0">
                <a:solidFill>
                  <a:srgbClr val="0000E4"/>
                </a:solidFill>
                <a:latin typeface="Arial"/>
                <a:cs typeface="Arial"/>
              </a:rPr>
              <a:t>) </a:t>
            </a:r>
            <a:r>
              <a:rPr sz="2000" spc="-15" dirty="0">
                <a:solidFill>
                  <a:srgbClr val="0000E4"/>
                </a:solidFill>
                <a:latin typeface="Arial"/>
                <a:cs typeface="Arial"/>
              </a:rPr>
              <a:t>iff </a:t>
            </a:r>
            <a:r>
              <a:rPr sz="2000" dirty="0">
                <a:solidFill>
                  <a:srgbClr val="0000E4"/>
                </a:solidFill>
                <a:latin typeface="Arial"/>
                <a:cs typeface="Arial"/>
              </a:rPr>
              <a:t>there is a </a:t>
            </a:r>
            <a:r>
              <a:rPr sz="2000" spc="305" dirty="0">
                <a:solidFill>
                  <a:srgbClr val="0000E4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00E4"/>
                </a:solidFill>
                <a:latin typeface="Arial"/>
                <a:cs typeface="Arial"/>
              </a:rPr>
              <a:t>model</a:t>
            </a:r>
            <a:r>
              <a:rPr sz="2000" spc="150" dirty="0">
                <a:solidFill>
                  <a:srgbClr val="0000E4"/>
                </a:solidFill>
                <a:latin typeface="Arial"/>
                <a:cs typeface="Arial"/>
              </a:rPr>
              <a:t> </a:t>
            </a:r>
            <a:r>
              <a:rPr sz="2100" b="1" i="1" spc="-55" dirty="0">
                <a:solidFill>
                  <a:srgbClr val="0000E4"/>
                </a:solidFill>
                <a:latin typeface="Verdana"/>
                <a:cs typeface="Verdana"/>
              </a:rPr>
              <a:t>I	</a:t>
            </a:r>
            <a:r>
              <a:rPr sz="2000" dirty="0">
                <a:solidFill>
                  <a:srgbClr val="0000E4"/>
                </a:solidFill>
                <a:latin typeface="Arial"/>
                <a:cs typeface="Arial"/>
              </a:rPr>
              <a:t>of </a:t>
            </a:r>
            <a:r>
              <a:rPr sz="2000" spc="515" dirty="0">
                <a:solidFill>
                  <a:srgbClr val="0000E4"/>
                </a:solidFill>
                <a:latin typeface="Arial"/>
                <a:cs typeface="Arial"/>
              </a:rPr>
              <a:t> </a:t>
            </a:r>
            <a:r>
              <a:rPr sz="2100" b="1" i="1" spc="-105" dirty="0">
                <a:solidFill>
                  <a:srgbClr val="0000E4"/>
                </a:solidFill>
                <a:latin typeface="Verdana"/>
                <a:cs typeface="Verdana"/>
              </a:rPr>
              <a:t>T	</a:t>
            </a:r>
            <a:r>
              <a:rPr sz="2000" dirty="0">
                <a:solidFill>
                  <a:srgbClr val="0000E4"/>
                </a:solidFill>
                <a:latin typeface="Arial"/>
                <a:cs typeface="Arial"/>
              </a:rPr>
              <a:t>with </a:t>
            </a:r>
            <a:r>
              <a:rPr sz="2100" b="1" i="1" spc="5" dirty="0">
                <a:solidFill>
                  <a:srgbClr val="0000E4"/>
                </a:solidFill>
                <a:latin typeface="Times New Roman"/>
                <a:cs typeface="Times New Roman"/>
              </a:rPr>
              <a:t>C</a:t>
            </a:r>
            <a:r>
              <a:rPr sz="2100" i="1" spc="7" baseline="23809" dirty="0">
                <a:solidFill>
                  <a:srgbClr val="0000E4"/>
                </a:solidFill>
                <a:latin typeface="Comic Sans MS"/>
                <a:cs typeface="Comic Sans MS"/>
              </a:rPr>
              <a:t>I </a:t>
            </a:r>
            <a:r>
              <a:rPr sz="2100" b="1" i="1" spc="-55" dirty="0">
                <a:solidFill>
                  <a:srgbClr val="0000E4"/>
                </a:solidFill>
                <a:latin typeface="Symbol"/>
                <a:cs typeface="Symbol"/>
              </a:rPr>
              <a:t></a:t>
            </a:r>
            <a:r>
              <a:rPr sz="2100" b="1" i="1" spc="70" dirty="0">
                <a:solidFill>
                  <a:srgbClr val="0000E4"/>
                </a:solidFill>
                <a:latin typeface="Times New Roman"/>
                <a:cs typeface="Times New Roman"/>
              </a:rPr>
              <a:t> </a:t>
            </a:r>
            <a:r>
              <a:rPr sz="2100" b="1" i="1" spc="-85" dirty="0">
                <a:solidFill>
                  <a:srgbClr val="0000E4"/>
                </a:solidFill>
                <a:latin typeface="Symbol"/>
                <a:cs typeface="Symbol"/>
              </a:rPr>
              <a:t></a:t>
            </a:r>
            <a:endParaRPr sz="2100" dirty="0">
              <a:latin typeface="Symbol"/>
              <a:cs typeface="Symbol"/>
            </a:endParaRPr>
          </a:p>
          <a:p>
            <a:pPr>
              <a:lnSpc>
                <a:spcPct val="100000"/>
              </a:lnSpc>
              <a:spcBef>
                <a:spcPts val="17"/>
              </a:spcBef>
            </a:pPr>
            <a:endParaRPr sz="2600" dirty="0">
              <a:latin typeface="Times New Roman"/>
              <a:cs typeface="Times New Roman"/>
            </a:endParaRPr>
          </a:p>
          <a:p>
            <a:pPr marL="250825" indent="-187325">
              <a:lnSpc>
                <a:spcPct val="100000"/>
              </a:lnSpc>
              <a:buChar char="-"/>
              <a:tabLst>
                <a:tab pos="251460" algn="l"/>
              </a:tabLst>
            </a:pPr>
            <a:r>
              <a:rPr sz="2400" u="heavy" spc="-5" dirty="0">
                <a:solidFill>
                  <a:srgbClr val="000099"/>
                </a:solidFill>
                <a:latin typeface="Arial"/>
                <a:cs typeface="Arial"/>
              </a:rPr>
              <a:t>Subsumption</a:t>
            </a:r>
            <a:endParaRPr sz="2400" dirty="0">
              <a:latin typeface="Arial"/>
              <a:cs typeface="Arial"/>
            </a:endParaRPr>
          </a:p>
          <a:p>
            <a:pPr marL="683895">
              <a:lnSpc>
                <a:spcPct val="100000"/>
              </a:lnSpc>
              <a:spcBef>
                <a:spcPts val="730"/>
              </a:spcBef>
            </a:pPr>
            <a:r>
              <a:rPr sz="1800" spc="-95" dirty="0">
                <a:solidFill>
                  <a:srgbClr val="000099"/>
                </a:solidFill>
                <a:latin typeface="Arial"/>
                <a:cs typeface="Arial"/>
              </a:rPr>
              <a:t>To </a:t>
            </a:r>
            <a:r>
              <a:rPr sz="1800" spc="-5" dirty="0">
                <a:solidFill>
                  <a:srgbClr val="000099"/>
                </a:solidFill>
                <a:latin typeface="Arial"/>
                <a:cs typeface="Arial"/>
              </a:rPr>
              <a:t>know </a:t>
            </a:r>
            <a:r>
              <a:rPr sz="1800" spc="-10" dirty="0">
                <a:solidFill>
                  <a:srgbClr val="000099"/>
                </a:solidFill>
                <a:latin typeface="Arial"/>
                <a:cs typeface="Arial"/>
              </a:rPr>
              <a:t>whether </a:t>
            </a:r>
            <a:r>
              <a:rPr sz="1800" spc="-5" dirty="0">
                <a:solidFill>
                  <a:srgbClr val="000099"/>
                </a:solidFill>
                <a:latin typeface="Arial"/>
                <a:cs typeface="Arial"/>
              </a:rPr>
              <a:t>a concept is subsuming another concept (e.g. </a:t>
            </a:r>
            <a:r>
              <a:rPr sz="1800" dirty="0">
                <a:solidFill>
                  <a:srgbClr val="000099"/>
                </a:solidFill>
                <a:latin typeface="Arial"/>
                <a:cs typeface="Arial"/>
              </a:rPr>
              <a:t>to</a:t>
            </a:r>
            <a:r>
              <a:rPr sz="1800" spc="235" dirty="0">
                <a:solidFill>
                  <a:srgbClr val="000099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000099"/>
                </a:solidFill>
                <a:latin typeface="Arial"/>
                <a:cs typeface="Arial"/>
              </a:rPr>
              <a:t>find</a:t>
            </a:r>
            <a:endParaRPr sz="1800" dirty="0">
              <a:latin typeface="Arial"/>
              <a:cs typeface="Arial"/>
            </a:endParaRPr>
          </a:p>
          <a:p>
            <a:pPr marL="683895">
              <a:lnSpc>
                <a:spcPts val="2115"/>
              </a:lnSpc>
            </a:pPr>
            <a:r>
              <a:rPr sz="1800" spc="-10" dirty="0">
                <a:solidFill>
                  <a:srgbClr val="000099"/>
                </a:solidFill>
                <a:latin typeface="Arial"/>
                <a:cs typeface="Arial"/>
              </a:rPr>
              <a:t>unwanted </a:t>
            </a:r>
            <a:r>
              <a:rPr sz="1800" spc="-5" dirty="0">
                <a:solidFill>
                  <a:srgbClr val="000099"/>
                </a:solidFill>
                <a:latin typeface="Arial"/>
                <a:cs typeface="Arial"/>
              </a:rPr>
              <a:t>or missing</a:t>
            </a:r>
            <a:r>
              <a:rPr sz="1800" spc="5" dirty="0">
                <a:solidFill>
                  <a:srgbClr val="000099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000099"/>
                </a:solidFill>
                <a:latin typeface="Arial"/>
                <a:cs typeface="Arial"/>
              </a:rPr>
              <a:t>subsumptions)</a:t>
            </a:r>
            <a:endParaRPr sz="1800" dirty="0">
              <a:latin typeface="Arial"/>
              <a:cs typeface="Arial"/>
            </a:endParaRPr>
          </a:p>
          <a:p>
            <a:pPr marL="1188720">
              <a:lnSpc>
                <a:spcPts val="2955"/>
              </a:lnSpc>
              <a:tabLst>
                <a:tab pos="3213100" algn="l"/>
                <a:tab pos="3653790" algn="l"/>
                <a:tab pos="4362450" algn="l"/>
                <a:tab pos="6107430" algn="l"/>
              </a:tabLst>
            </a:pPr>
            <a:r>
              <a:rPr sz="2000" b="1" dirty="0">
                <a:solidFill>
                  <a:srgbClr val="0000E4"/>
                </a:solidFill>
                <a:latin typeface="Times New Roman"/>
                <a:cs typeface="Times New Roman"/>
              </a:rPr>
              <a:t>SUBS</a:t>
            </a:r>
            <a:r>
              <a:rPr sz="2000" dirty="0">
                <a:solidFill>
                  <a:srgbClr val="0000E4"/>
                </a:solidFill>
                <a:latin typeface="Arial"/>
                <a:cs typeface="Arial"/>
              </a:rPr>
              <a:t>(</a:t>
            </a:r>
            <a:r>
              <a:rPr sz="2100" b="1" i="1" dirty="0">
                <a:solidFill>
                  <a:srgbClr val="0000E4"/>
                </a:solidFill>
                <a:latin typeface="Times New Roman"/>
                <a:cs typeface="Times New Roman"/>
              </a:rPr>
              <a:t>C,  </a:t>
            </a:r>
            <a:r>
              <a:rPr sz="2100" b="1" i="1" spc="-60" dirty="0">
                <a:solidFill>
                  <a:srgbClr val="0000E4"/>
                </a:solidFill>
                <a:latin typeface="Times New Roman"/>
                <a:cs typeface="Times New Roman"/>
              </a:rPr>
              <a:t>D</a:t>
            </a:r>
            <a:r>
              <a:rPr sz="2000" spc="-60" dirty="0">
                <a:solidFill>
                  <a:srgbClr val="0000E4"/>
                </a:solidFill>
                <a:latin typeface="Arial"/>
                <a:cs typeface="Arial"/>
              </a:rPr>
              <a:t>,</a:t>
            </a:r>
            <a:r>
              <a:rPr sz="2100" b="1" i="1" spc="-60" dirty="0">
                <a:solidFill>
                  <a:srgbClr val="0000E4"/>
                </a:solidFill>
                <a:latin typeface="Verdana"/>
                <a:cs typeface="Verdana"/>
              </a:rPr>
              <a:t>T</a:t>
            </a:r>
            <a:r>
              <a:rPr sz="2100" b="1" i="1" spc="150" dirty="0">
                <a:solidFill>
                  <a:srgbClr val="0000E4"/>
                </a:solidFill>
                <a:latin typeface="Verdana"/>
                <a:cs typeface="Verdana"/>
              </a:rPr>
              <a:t> </a:t>
            </a:r>
            <a:r>
              <a:rPr sz="2000" dirty="0">
                <a:solidFill>
                  <a:srgbClr val="0000E4"/>
                </a:solidFill>
                <a:latin typeface="Arial"/>
                <a:cs typeface="Arial"/>
              </a:rPr>
              <a:t>)</a:t>
            </a:r>
            <a:r>
              <a:rPr sz="2000" spc="360" dirty="0">
                <a:solidFill>
                  <a:srgbClr val="0000E4"/>
                </a:solidFill>
                <a:latin typeface="Arial"/>
                <a:cs typeface="Arial"/>
              </a:rPr>
              <a:t> </a:t>
            </a:r>
            <a:r>
              <a:rPr sz="2000" spc="-15" dirty="0">
                <a:solidFill>
                  <a:srgbClr val="0000E4"/>
                </a:solidFill>
                <a:latin typeface="Arial"/>
                <a:cs typeface="Arial"/>
              </a:rPr>
              <a:t>iff	</a:t>
            </a:r>
            <a:r>
              <a:rPr sz="2500" b="1" i="1" spc="10" dirty="0">
                <a:solidFill>
                  <a:srgbClr val="0000E4"/>
                </a:solidFill>
                <a:latin typeface="Times New Roman"/>
                <a:cs typeface="Times New Roman"/>
              </a:rPr>
              <a:t>C</a:t>
            </a:r>
            <a:r>
              <a:rPr sz="2100" b="1" i="1" spc="15" baseline="23809" dirty="0">
                <a:solidFill>
                  <a:srgbClr val="0000E4"/>
                </a:solidFill>
                <a:latin typeface="Verdana"/>
                <a:cs typeface="Verdana"/>
              </a:rPr>
              <a:t>I	</a:t>
            </a:r>
            <a:r>
              <a:rPr sz="2000" b="1" spc="30" dirty="0">
                <a:solidFill>
                  <a:srgbClr val="0000E4"/>
                </a:solidFill>
                <a:latin typeface="Cambria Math"/>
                <a:cs typeface="Cambria Math"/>
              </a:rPr>
              <a:t>⊆  </a:t>
            </a:r>
            <a:r>
              <a:rPr sz="2000" b="1" spc="265" dirty="0">
                <a:solidFill>
                  <a:srgbClr val="0000E4"/>
                </a:solidFill>
                <a:latin typeface="Cambria Math"/>
                <a:cs typeface="Cambria Math"/>
              </a:rPr>
              <a:t> </a:t>
            </a:r>
            <a:r>
              <a:rPr sz="2500" b="1" i="1" spc="-60" dirty="0">
                <a:solidFill>
                  <a:srgbClr val="0000E4"/>
                </a:solidFill>
                <a:latin typeface="Times New Roman"/>
                <a:cs typeface="Times New Roman"/>
              </a:rPr>
              <a:t>D</a:t>
            </a:r>
            <a:r>
              <a:rPr sz="2100" b="1" i="1" spc="-89" baseline="23809" dirty="0">
                <a:solidFill>
                  <a:srgbClr val="0000E4"/>
                </a:solidFill>
                <a:latin typeface="Verdana"/>
                <a:cs typeface="Verdana"/>
              </a:rPr>
              <a:t>I	</a:t>
            </a:r>
            <a:r>
              <a:rPr sz="2000" dirty="0">
                <a:solidFill>
                  <a:srgbClr val="0000E4"/>
                </a:solidFill>
                <a:latin typeface="Arial"/>
                <a:cs typeface="Arial"/>
              </a:rPr>
              <a:t>for  all</a:t>
            </a:r>
            <a:r>
              <a:rPr sz="2000" spc="229" dirty="0">
                <a:solidFill>
                  <a:srgbClr val="0000E4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00E4"/>
                </a:solidFill>
                <a:latin typeface="Arial"/>
                <a:cs typeface="Arial"/>
              </a:rPr>
              <a:t>model</a:t>
            </a:r>
            <a:r>
              <a:rPr sz="2000" spc="395" dirty="0">
                <a:solidFill>
                  <a:srgbClr val="0000E4"/>
                </a:solidFill>
                <a:latin typeface="Arial"/>
                <a:cs typeface="Arial"/>
              </a:rPr>
              <a:t> </a:t>
            </a:r>
            <a:r>
              <a:rPr sz="2100" b="1" i="1" spc="-55" dirty="0">
                <a:solidFill>
                  <a:srgbClr val="0000E4"/>
                </a:solidFill>
                <a:latin typeface="Verdana"/>
                <a:cs typeface="Verdana"/>
              </a:rPr>
              <a:t>I	</a:t>
            </a:r>
            <a:r>
              <a:rPr sz="2000" dirty="0">
                <a:solidFill>
                  <a:srgbClr val="0000E4"/>
                </a:solidFill>
                <a:latin typeface="Arial"/>
                <a:cs typeface="Arial"/>
              </a:rPr>
              <a:t>of</a:t>
            </a:r>
            <a:r>
              <a:rPr sz="2000" spc="-105" dirty="0">
                <a:solidFill>
                  <a:srgbClr val="0000E4"/>
                </a:solidFill>
                <a:latin typeface="Arial"/>
                <a:cs typeface="Arial"/>
              </a:rPr>
              <a:t> </a:t>
            </a:r>
            <a:r>
              <a:rPr sz="2100" b="1" i="1" spc="-105" dirty="0">
                <a:solidFill>
                  <a:srgbClr val="0000E4"/>
                </a:solidFill>
                <a:latin typeface="Verdana"/>
                <a:cs typeface="Verdana"/>
              </a:rPr>
              <a:t>T</a:t>
            </a:r>
            <a:endParaRPr sz="21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3"/>
              </a:spcBef>
            </a:pPr>
            <a:endParaRPr sz="2350" dirty="0">
              <a:latin typeface="Times New Roman"/>
              <a:cs typeface="Times New Roman"/>
            </a:endParaRPr>
          </a:p>
          <a:p>
            <a:pPr marL="63500">
              <a:lnSpc>
                <a:spcPct val="100000"/>
              </a:lnSpc>
            </a:pPr>
            <a:r>
              <a:rPr sz="2400" u="heavy" dirty="0">
                <a:solidFill>
                  <a:srgbClr val="000099"/>
                </a:solidFill>
                <a:latin typeface="Arial"/>
                <a:cs typeface="Arial"/>
              </a:rPr>
              <a:t>-</a:t>
            </a:r>
            <a:r>
              <a:rPr sz="2400" u="heavy" spc="-75" dirty="0">
                <a:solidFill>
                  <a:srgbClr val="000099"/>
                </a:solidFill>
                <a:latin typeface="Arial"/>
                <a:cs typeface="Arial"/>
              </a:rPr>
              <a:t> </a:t>
            </a:r>
            <a:r>
              <a:rPr sz="2400" u="heavy" spc="-5" dirty="0">
                <a:solidFill>
                  <a:srgbClr val="000099"/>
                </a:solidFill>
                <a:latin typeface="Arial"/>
                <a:cs typeface="Arial"/>
              </a:rPr>
              <a:t>Redundancies</a:t>
            </a:r>
            <a:endParaRPr sz="2400" dirty="0">
              <a:latin typeface="Arial"/>
              <a:cs typeface="Arial"/>
            </a:endParaRPr>
          </a:p>
          <a:p>
            <a:pPr marL="661670">
              <a:lnSpc>
                <a:spcPct val="100000"/>
              </a:lnSpc>
              <a:spcBef>
                <a:spcPts val="920"/>
              </a:spcBef>
            </a:pPr>
            <a:r>
              <a:rPr sz="1800" spc="-95" dirty="0">
                <a:solidFill>
                  <a:srgbClr val="000099"/>
                </a:solidFill>
                <a:latin typeface="Arial"/>
                <a:cs typeface="Arial"/>
              </a:rPr>
              <a:t>To </a:t>
            </a:r>
            <a:r>
              <a:rPr sz="1800" spc="-5" dirty="0">
                <a:solidFill>
                  <a:srgbClr val="000099"/>
                </a:solidFill>
                <a:latin typeface="Arial"/>
                <a:cs typeface="Arial"/>
              </a:rPr>
              <a:t>know </a:t>
            </a:r>
            <a:r>
              <a:rPr sz="1800" spc="-10" dirty="0">
                <a:solidFill>
                  <a:srgbClr val="000099"/>
                </a:solidFill>
                <a:latin typeface="Arial"/>
                <a:cs typeface="Arial"/>
              </a:rPr>
              <a:t>whether </a:t>
            </a:r>
            <a:r>
              <a:rPr sz="1800" spc="-15" dirty="0">
                <a:solidFill>
                  <a:srgbClr val="000099"/>
                </a:solidFill>
                <a:latin typeface="Arial"/>
                <a:cs typeface="Arial"/>
              </a:rPr>
              <a:t>two </a:t>
            </a:r>
            <a:r>
              <a:rPr sz="1800" spc="-5" dirty="0">
                <a:solidFill>
                  <a:srgbClr val="000099"/>
                </a:solidFill>
                <a:latin typeface="Arial"/>
                <a:cs typeface="Arial"/>
              </a:rPr>
              <a:t>concepts are equal (e.g. </a:t>
            </a:r>
            <a:r>
              <a:rPr sz="1800" dirty="0">
                <a:solidFill>
                  <a:srgbClr val="000099"/>
                </a:solidFill>
                <a:latin typeface="Arial"/>
                <a:cs typeface="Arial"/>
              </a:rPr>
              <a:t>to </a:t>
            </a:r>
            <a:r>
              <a:rPr sz="1800" spc="-5" dirty="0">
                <a:solidFill>
                  <a:srgbClr val="000099"/>
                </a:solidFill>
                <a:latin typeface="Arial"/>
                <a:cs typeface="Arial"/>
              </a:rPr>
              <a:t>find  out</a:t>
            </a:r>
            <a:r>
              <a:rPr sz="1800" spc="254" dirty="0">
                <a:solidFill>
                  <a:srgbClr val="000099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000099"/>
                </a:solidFill>
                <a:latin typeface="Arial"/>
                <a:cs typeface="Arial"/>
              </a:rPr>
              <a:t>redundancies)</a:t>
            </a:r>
            <a:endParaRPr sz="18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Picture 41" descr="p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73151" rIns="0" bIns="0" rtlCol="0">
            <a:spAutoFit/>
          </a:bodyPr>
          <a:lstStyle/>
          <a:p>
            <a:pPr marL="123825">
              <a:lnSpc>
                <a:spcPct val="100000"/>
              </a:lnSpc>
            </a:pPr>
            <a:r>
              <a:rPr spc="-5" dirty="0"/>
              <a:t>Reasoning on ORM</a:t>
            </a:r>
            <a:r>
              <a:rPr dirty="0"/>
              <a:t> </a:t>
            </a:r>
            <a:r>
              <a:rPr spc="-5" dirty="0"/>
              <a:t>Schemes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50442" y="3304285"/>
            <a:ext cx="7329805" cy="2851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78765" indent="-266065">
              <a:lnSpc>
                <a:spcPct val="100000"/>
              </a:lnSpc>
              <a:buFont typeface="Wingdings"/>
              <a:buChar char=""/>
              <a:tabLst>
                <a:tab pos="279400" algn="l"/>
              </a:tabLst>
            </a:pPr>
            <a:r>
              <a:rPr sz="1800" u="heavy" spc="-5" dirty="0">
                <a:solidFill>
                  <a:srgbClr val="000099"/>
                </a:solidFill>
                <a:latin typeface="Arial"/>
                <a:cs typeface="Arial"/>
              </a:rPr>
              <a:t>Schema satisfiability</a:t>
            </a:r>
            <a:r>
              <a:rPr sz="1800" spc="-5" dirty="0">
                <a:solidFill>
                  <a:srgbClr val="000099"/>
                </a:solidFill>
                <a:latin typeface="Arial"/>
                <a:cs typeface="Arial"/>
              </a:rPr>
              <a:t>: </a:t>
            </a:r>
            <a:r>
              <a:rPr sz="1800" dirty="0">
                <a:solidFill>
                  <a:srgbClr val="000099"/>
                </a:solidFill>
                <a:latin typeface="Arial"/>
                <a:cs typeface="Arial"/>
              </a:rPr>
              <a:t>A </a:t>
            </a:r>
            <a:r>
              <a:rPr sz="1800" spc="-5" dirty="0">
                <a:solidFill>
                  <a:srgbClr val="000099"/>
                </a:solidFill>
                <a:latin typeface="Arial"/>
                <a:cs typeface="Arial"/>
              </a:rPr>
              <a:t>schema is satisfiable </a:t>
            </a:r>
            <a:r>
              <a:rPr sz="1800" dirty="0">
                <a:solidFill>
                  <a:srgbClr val="000099"/>
                </a:solidFill>
                <a:latin typeface="Arial"/>
                <a:cs typeface="Arial"/>
              </a:rPr>
              <a:t>if </a:t>
            </a:r>
            <a:r>
              <a:rPr sz="1800" spc="-5" dirty="0">
                <a:solidFill>
                  <a:srgbClr val="000099"/>
                </a:solidFill>
                <a:latin typeface="Arial"/>
                <a:cs typeface="Arial"/>
              </a:rPr>
              <a:t>and only </a:t>
            </a:r>
            <a:r>
              <a:rPr sz="1800" dirty="0">
                <a:solidFill>
                  <a:srgbClr val="000099"/>
                </a:solidFill>
                <a:latin typeface="Arial"/>
                <a:cs typeface="Arial"/>
              </a:rPr>
              <a:t>if </a:t>
            </a:r>
            <a:r>
              <a:rPr sz="1800" spc="-5" dirty="0">
                <a:solidFill>
                  <a:srgbClr val="000099"/>
                </a:solidFill>
                <a:latin typeface="Arial"/>
                <a:cs typeface="Arial"/>
              </a:rPr>
              <a:t>there is  </a:t>
            </a:r>
            <a:r>
              <a:rPr sz="1800" spc="465" dirty="0">
                <a:solidFill>
                  <a:srgbClr val="000099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0099"/>
                </a:solidFill>
                <a:latin typeface="Arial"/>
                <a:cs typeface="Arial"/>
              </a:rPr>
              <a:t>at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17116" y="3578605"/>
            <a:ext cx="5618480" cy="2851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5" dirty="0">
                <a:solidFill>
                  <a:srgbClr val="000099"/>
                </a:solidFill>
                <a:latin typeface="Arial"/>
                <a:cs typeface="Arial"/>
              </a:rPr>
              <a:t>least one concept in </a:t>
            </a:r>
            <a:r>
              <a:rPr sz="1800" dirty="0">
                <a:solidFill>
                  <a:srgbClr val="000099"/>
                </a:solidFill>
                <a:latin typeface="Arial"/>
                <a:cs typeface="Arial"/>
              </a:rPr>
              <a:t>the </a:t>
            </a:r>
            <a:r>
              <a:rPr sz="1800" spc="-5" dirty="0">
                <a:solidFill>
                  <a:srgbClr val="000099"/>
                </a:solidFill>
                <a:latin typeface="Arial"/>
                <a:cs typeface="Arial"/>
              </a:rPr>
              <a:t>schema that can be</a:t>
            </a:r>
            <a:r>
              <a:rPr sz="1800" spc="15" dirty="0">
                <a:solidFill>
                  <a:srgbClr val="000099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000099"/>
                </a:solidFill>
                <a:latin typeface="Arial"/>
                <a:cs typeface="Arial"/>
              </a:rPr>
              <a:t>populated.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730669" y="4168140"/>
            <a:ext cx="1650364" cy="2851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554990" algn="l"/>
                <a:tab pos="1132205" algn="l"/>
                <a:tab pos="1409065" algn="l"/>
              </a:tabLst>
            </a:pPr>
            <a:r>
              <a:rPr sz="1800" spc="-5" dirty="0">
                <a:solidFill>
                  <a:srgbClr val="000099"/>
                </a:solidFill>
                <a:latin typeface="Arial"/>
                <a:cs typeface="Arial"/>
              </a:rPr>
              <a:t>a</a:t>
            </a:r>
            <a:r>
              <a:rPr sz="1800" spc="-15" dirty="0">
                <a:solidFill>
                  <a:srgbClr val="000099"/>
                </a:solidFill>
                <a:latin typeface="Arial"/>
                <a:cs typeface="Arial"/>
              </a:rPr>
              <a:t>n</a:t>
            </a:r>
            <a:r>
              <a:rPr sz="1800" spc="-5" dirty="0">
                <a:solidFill>
                  <a:srgbClr val="000099"/>
                </a:solidFill>
                <a:latin typeface="Arial"/>
                <a:cs typeface="Arial"/>
              </a:rPr>
              <a:t>d</a:t>
            </a:r>
            <a:r>
              <a:rPr sz="1800" dirty="0">
                <a:solidFill>
                  <a:srgbClr val="000099"/>
                </a:solidFill>
                <a:latin typeface="Arial"/>
                <a:cs typeface="Arial"/>
              </a:rPr>
              <a:t>	</a:t>
            </a:r>
            <a:r>
              <a:rPr sz="1800" spc="-5" dirty="0">
                <a:solidFill>
                  <a:srgbClr val="000099"/>
                </a:solidFill>
                <a:latin typeface="Arial"/>
                <a:cs typeface="Arial"/>
              </a:rPr>
              <a:t>o</a:t>
            </a:r>
            <a:r>
              <a:rPr sz="1800" spc="-15" dirty="0">
                <a:solidFill>
                  <a:srgbClr val="000099"/>
                </a:solidFill>
                <a:latin typeface="Arial"/>
                <a:cs typeface="Arial"/>
              </a:rPr>
              <a:t>n</a:t>
            </a:r>
            <a:r>
              <a:rPr sz="1800" spc="-5" dirty="0">
                <a:solidFill>
                  <a:srgbClr val="000099"/>
                </a:solidFill>
                <a:latin typeface="Arial"/>
                <a:cs typeface="Arial"/>
              </a:rPr>
              <a:t>ly</a:t>
            </a:r>
            <a:r>
              <a:rPr sz="1800" dirty="0">
                <a:solidFill>
                  <a:srgbClr val="000099"/>
                </a:solidFill>
                <a:latin typeface="Arial"/>
                <a:cs typeface="Arial"/>
              </a:rPr>
              <a:t>	if	</a:t>
            </a:r>
            <a:r>
              <a:rPr sz="1800" spc="-5" dirty="0">
                <a:solidFill>
                  <a:srgbClr val="000099"/>
                </a:solidFill>
                <a:latin typeface="Arial"/>
                <a:cs typeface="Arial"/>
              </a:rPr>
              <a:t>a</a:t>
            </a:r>
            <a:r>
              <a:rPr sz="1800" spc="-15" dirty="0">
                <a:solidFill>
                  <a:srgbClr val="000099"/>
                </a:solidFill>
                <a:latin typeface="Arial"/>
                <a:cs typeface="Arial"/>
              </a:rPr>
              <a:t>l</a:t>
            </a:r>
            <a:r>
              <a:rPr sz="1800" spc="-5" dirty="0">
                <a:solidFill>
                  <a:srgbClr val="000099"/>
                </a:solidFill>
                <a:latin typeface="Arial"/>
                <a:cs typeface="Arial"/>
              </a:rPr>
              <a:t>l</a:t>
            </a:r>
            <a:endParaRPr sz="1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50442" y="4168140"/>
            <a:ext cx="5542915" cy="5594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78765" marR="5080" indent="-266065">
              <a:lnSpc>
                <a:spcPct val="100000"/>
              </a:lnSpc>
              <a:buFont typeface="Wingdings"/>
              <a:buChar char=""/>
              <a:tabLst>
                <a:tab pos="279400" algn="l"/>
                <a:tab pos="1289050" algn="l"/>
                <a:tab pos="2649220" algn="l"/>
                <a:tab pos="2952115" algn="l"/>
                <a:tab pos="3911600" algn="l"/>
                <a:tab pos="4239260" algn="l"/>
                <a:tab pos="5415280" algn="l"/>
              </a:tabLst>
            </a:pPr>
            <a:r>
              <a:rPr sz="1800" u="heavy" spc="-5" dirty="0">
                <a:solidFill>
                  <a:srgbClr val="000099"/>
                </a:solidFill>
                <a:latin typeface="Arial"/>
                <a:cs typeface="Arial"/>
              </a:rPr>
              <a:t>C</a:t>
            </a:r>
            <a:r>
              <a:rPr sz="1800" u="heavy" spc="-15" dirty="0">
                <a:solidFill>
                  <a:srgbClr val="000099"/>
                </a:solidFill>
                <a:latin typeface="Arial"/>
                <a:cs typeface="Arial"/>
              </a:rPr>
              <a:t>o</a:t>
            </a:r>
            <a:r>
              <a:rPr sz="1800" u="heavy" spc="-5" dirty="0">
                <a:solidFill>
                  <a:srgbClr val="000099"/>
                </a:solidFill>
                <a:latin typeface="Arial"/>
                <a:cs typeface="Arial"/>
              </a:rPr>
              <a:t>nc</a:t>
            </a:r>
            <a:r>
              <a:rPr sz="1800" u="heavy" spc="-15" dirty="0">
                <a:solidFill>
                  <a:srgbClr val="000099"/>
                </a:solidFill>
                <a:latin typeface="Arial"/>
                <a:cs typeface="Arial"/>
              </a:rPr>
              <a:t>e</a:t>
            </a:r>
            <a:r>
              <a:rPr sz="1800" u="heavy" spc="-5" dirty="0">
                <a:solidFill>
                  <a:srgbClr val="000099"/>
                </a:solidFill>
                <a:latin typeface="Arial"/>
                <a:cs typeface="Arial"/>
              </a:rPr>
              <a:t>p</a:t>
            </a:r>
            <a:r>
              <a:rPr sz="1800" u="heavy" dirty="0">
                <a:solidFill>
                  <a:srgbClr val="000099"/>
                </a:solidFill>
                <a:latin typeface="Arial"/>
                <a:cs typeface="Arial"/>
              </a:rPr>
              <a:t>t	satisfi</a:t>
            </a:r>
            <a:r>
              <a:rPr sz="1800" u="heavy" spc="-10" dirty="0">
                <a:solidFill>
                  <a:srgbClr val="000099"/>
                </a:solidFill>
                <a:latin typeface="Arial"/>
                <a:cs typeface="Arial"/>
              </a:rPr>
              <a:t>a</a:t>
            </a:r>
            <a:r>
              <a:rPr sz="1800" u="heavy" spc="-5" dirty="0">
                <a:solidFill>
                  <a:srgbClr val="000099"/>
                </a:solidFill>
                <a:latin typeface="Arial"/>
                <a:cs typeface="Arial"/>
              </a:rPr>
              <a:t>b</a:t>
            </a:r>
            <a:r>
              <a:rPr sz="1800" u="heavy" spc="-15" dirty="0">
                <a:solidFill>
                  <a:srgbClr val="000099"/>
                </a:solidFill>
                <a:latin typeface="Arial"/>
                <a:cs typeface="Arial"/>
              </a:rPr>
              <a:t>i</a:t>
            </a:r>
            <a:r>
              <a:rPr sz="1800" u="heavy" spc="-5" dirty="0">
                <a:solidFill>
                  <a:srgbClr val="000099"/>
                </a:solidFill>
                <a:latin typeface="Arial"/>
                <a:cs typeface="Arial"/>
              </a:rPr>
              <a:t>l</a:t>
            </a:r>
            <a:r>
              <a:rPr sz="1800" u="heavy" spc="-15" dirty="0">
                <a:solidFill>
                  <a:srgbClr val="000099"/>
                </a:solidFill>
                <a:latin typeface="Arial"/>
                <a:cs typeface="Arial"/>
              </a:rPr>
              <a:t>i</a:t>
            </a:r>
            <a:r>
              <a:rPr sz="1800" u="heavy" dirty="0">
                <a:solidFill>
                  <a:srgbClr val="000099"/>
                </a:solidFill>
                <a:latin typeface="Arial"/>
                <a:cs typeface="Arial"/>
              </a:rPr>
              <a:t>t</a:t>
            </a:r>
            <a:r>
              <a:rPr sz="1800" u="heavy" spc="-20" dirty="0">
                <a:solidFill>
                  <a:srgbClr val="000099"/>
                </a:solidFill>
                <a:latin typeface="Arial"/>
                <a:cs typeface="Arial"/>
              </a:rPr>
              <a:t>y</a:t>
            </a:r>
            <a:r>
              <a:rPr sz="1800" dirty="0">
                <a:solidFill>
                  <a:srgbClr val="000099"/>
                </a:solidFill>
                <a:latin typeface="Arial"/>
                <a:cs typeface="Arial"/>
              </a:rPr>
              <a:t>:	A	</a:t>
            </a:r>
            <a:r>
              <a:rPr sz="1800" spc="-5" dirty="0">
                <a:solidFill>
                  <a:srgbClr val="000099"/>
                </a:solidFill>
                <a:latin typeface="Arial"/>
                <a:cs typeface="Arial"/>
              </a:rPr>
              <a:t>sch</a:t>
            </a:r>
            <a:r>
              <a:rPr sz="1800" spc="-15" dirty="0">
                <a:solidFill>
                  <a:srgbClr val="000099"/>
                </a:solidFill>
                <a:latin typeface="Arial"/>
                <a:cs typeface="Arial"/>
              </a:rPr>
              <a:t>e</a:t>
            </a:r>
            <a:r>
              <a:rPr sz="1800" spc="-5" dirty="0">
                <a:solidFill>
                  <a:srgbClr val="000099"/>
                </a:solidFill>
                <a:latin typeface="Arial"/>
                <a:cs typeface="Arial"/>
              </a:rPr>
              <a:t>ma</a:t>
            </a:r>
            <a:r>
              <a:rPr sz="1800" dirty="0">
                <a:solidFill>
                  <a:srgbClr val="000099"/>
                </a:solidFill>
                <a:latin typeface="Arial"/>
                <a:cs typeface="Arial"/>
              </a:rPr>
              <a:t>	</a:t>
            </a:r>
            <a:r>
              <a:rPr sz="1800" spc="-5" dirty="0">
                <a:solidFill>
                  <a:srgbClr val="000099"/>
                </a:solidFill>
                <a:latin typeface="Arial"/>
                <a:cs typeface="Arial"/>
              </a:rPr>
              <a:t>is</a:t>
            </a:r>
            <a:r>
              <a:rPr sz="1800" dirty="0">
                <a:solidFill>
                  <a:srgbClr val="000099"/>
                </a:solidFill>
                <a:latin typeface="Arial"/>
                <a:cs typeface="Arial"/>
              </a:rPr>
              <a:t>	satisfi</a:t>
            </a:r>
            <a:r>
              <a:rPr sz="1800" spc="-10" dirty="0">
                <a:solidFill>
                  <a:srgbClr val="000099"/>
                </a:solidFill>
                <a:latin typeface="Arial"/>
                <a:cs typeface="Arial"/>
              </a:rPr>
              <a:t>a</a:t>
            </a:r>
            <a:r>
              <a:rPr sz="1800" spc="-5" dirty="0">
                <a:solidFill>
                  <a:srgbClr val="000099"/>
                </a:solidFill>
                <a:latin typeface="Arial"/>
                <a:cs typeface="Arial"/>
              </a:rPr>
              <a:t>b</a:t>
            </a:r>
            <a:r>
              <a:rPr sz="1800" spc="-15" dirty="0">
                <a:solidFill>
                  <a:srgbClr val="000099"/>
                </a:solidFill>
                <a:latin typeface="Arial"/>
                <a:cs typeface="Arial"/>
              </a:rPr>
              <a:t>l</a:t>
            </a:r>
            <a:r>
              <a:rPr sz="1800" spc="-5" dirty="0">
                <a:solidFill>
                  <a:srgbClr val="000099"/>
                </a:solidFill>
                <a:latin typeface="Arial"/>
                <a:cs typeface="Arial"/>
              </a:rPr>
              <a:t>e</a:t>
            </a:r>
            <a:r>
              <a:rPr sz="1800" dirty="0">
                <a:solidFill>
                  <a:srgbClr val="000099"/>
                </a:solidFill>
                <a:latin typeface="Arial"/>
                <a:cs typeface="Arial"/>
              </a:rPr>
              <a:t>	if  </a:t>
            </a:r>
            <a:r>
              <a:rPr sz="1800" spc="-5" dirty="0">
                <a:solidFill>
                  <a:srgbClr val="000099"/>
                </a:solidFill>
                <a:latin typeface="Arial"/>
                <a:cs typeface="Arial"/>
              </a:rPr>
              <a:t>concepts in </a:t>
            </a:r>
            <a:r>
              <a:rPr sz="1800" dirty="0">
                <a:solidFill>
                  <a:srgbClr val="000099"/>
                </a:solidFill>
                <a:latin typeface="Arial"/>
                <a:cs typeface="Arial"/>
              </a:rPr>
              <a:t>the </a:t>
            </a:r>
            <a:r>
              <a:rPr sz="1800" spc="-5" dirty="0">
                <a:solidFill>
                  <a:srgbClr val="000099"/>
                </a:solidFill>
                <a:latin typeface="Arial"/>
                <a:cs typeface="Arial"/>
              </a:rPr>
              <a:t>schema can </a:t>
            </a:r>
            <a:r>
              <a:rPr sz="1800" spc="-10" dirty="0">
                <a:solidFill>
                  <a:srgbClr val="000099"/>
                </a:solidFill>
                <a:latin typeface="Arial"/>
                <a:cs typeface="Arial"/>
              </a:rPr>
              <a:t>be</a:t>
            </a:r>
            <a:r>
              <a:rPr sz="1800" spc="-20" dirty="0">
                <a:solidFill>
                  <a:srgbClr val="000099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000099"/>
                </a:solidFill>
                <a:latin typeface="Arial"/>
                <a:cs typeface="Arial"/>
              </a:rPr>
              <a:t>populated.</a:t>
            </a:r>
            <a:endParaRPr sz="1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50442" y="4960620"/>
            <a:ext cx="7330440" cy="2851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78765" indent="-266065">
              <a:lnSpc>
                <a:spcPct val="100000"/>
              </a:lnSpc>
              <a:buFont typeface="Wingdings"/>
              <a:buChar char=""/>
              <a:tabLst>
                <a:tab pos="279400" algn="l"/>
              </a:tabLst>
            </a:pPr>
            <a:r>
              <a:rPr sz="1800" u="heavy" spc="-5" dirty="0">
                <a:solidFill>
                  <a:srgbClr val="000099"/>
                </a:solidFill>
                <a:latin typeface="Arial"/>
                <a:cs typeface="Arial"/>
              </a:rPr>
              <a:t>Role satisfiability</a:t>
            </a:r>
            <a:r>
              <a:rPr sz="1800" spc="-5" dirty="0">
                <a:solidFill>
                  <a:srgbClr val="000099"/>
                </a:solidFill>
                <a:latin typeface="Arial"/>
                <a:cs typeface="Arial"/>
              </a:rPr>
              <a:t>: </a:t>
            </a:r>
            <a:r>
              <a:rPr sz="1800" dirty="0">
                <a:solidFill>
                  <a:srgbClr val="000099"/>
                </a:solidFill>
                <a:latin typeface="Arial"/>
                <a:cs typeface="Arial"/>
              </a:rPr>
              <a:t>A </a:t>
            </a:r>
            <a:r>
              <a:rPr sz="1800" spc="-5" dirty="0">
                <a:solidFill>
                  <a:srgbClr val="000099"/>
                </a:solidFill>
                <a:latin typeface="Arial"/>
                <a:cs typeface="Arial"/>
              </a:rPr>
              <a:t>schema is satisfiable </a:t>
            </a:r>
            <a:r>
              <a:rPr sz="1800" dirty="0">
                <a:solidFill>
                  <a:srgbClr val="000099"/>
                </a:solidFill>
                <a:latin typeface="Arial"/>
                <a:cs typeface="Arial"/>
              </a:rPr>
              <a:t>if </a:t>
            </a:r>
            <a:r>
              <a:rPr sz="1800" spc="-5" dirty="0">
                <a:solidFill>
                  <a:srgbClr val="000099"/>
                </a:solidFill>
                <a:latin typeface="Arial"/>
                <a:cs typeface="Arial"/>
              </a:rPr>
              <a:t>and only </a:t>
            </a:r>
            <a:r>
              <a:rPr sz="1800" dirty="0">
                <a:solidFill>
                  <a:srgbClr val="000099"/>
                </a:solidFill>
                <a:latin typeface="Arial"/>
                <a:cs typeface="Arial"/>
              </a:rPr>
              <a:t>if </a:t>
            </a:r>
            <a:r>
              <a:rPr sz="1800" spc="-5" dirty="0">
                <a:solidFill>
                  <a:srgbClr val="000099"/>
                </a:solidFill>
                <a:latin typeface="Arial"/>
                <a:cs typeface="Arial"/>
              </a:rPr>
              <a:t>all roles in  </a:t>
            </a:r>
            <a:r>
              <a:rPr sz="1800" spc="175" dirty="0">
                <a:solidFill>
                  <a:srgbClr val="000099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0099"/>
                </a:solidFill>
                <a:latin typeface="Arial"/>
                <a:cs typeface="Arial"/>
              </a:rPr>
              <a:t>the</a:t>
            </a:r>
            <a:endParaRPr sz="1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317116" y="5234940"/>
            <a:ext cx="2700655" cy="2851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5" dirty="0">
                <a:solidFill>
                  <a:srgbClr val="000099"/>
                </a:solidFill>
                <a:latin typeface="Arial"/>
                <a:cs typeface="Arial"/>
              </a:rPr>
              <a:t>schema can </a:t>
            </a:r>
            <a:r>
              <a:rPr sz="1800" spc="-10" dirty="0">
                <a:solidFill>
                  <a:srgbClr val="000099"/>
                </a:solidFill>
                <a:latin typeface="Arial"/>
                <a:cs typeface="Arial"/>
              </a:rPr>
              <a:t>be</a:t>
            </a:r>
            <a:r>
              <a:rPr sz="1800" spc="-50" dirty="0">
                <a:solidFill>
                  <a:srgbClr val="000099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000099"/>
                </a:solidFill>
                <a:latin typeface="Arial"/>
                <a:cs typeface="Arial"/>
              </a:rPr>
              <a:t>populated.</a:t>
            </a:r>
            <a:endParaRPr sz="18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79119" y="5873699"/>
            <a:ext cx="5678805" cy="711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dirty="0">
                <a:solidFill>
                  <a:srgbClr val="000099"/>
                </a:solidFill>
                <a:latin typeface="Wingdings"/>
                <a:cs typeface="Wingdings"/>
              </a:rPr>
              <a:t></a:t>
            </a:r>
            <a:r>
              <a:rPr sz="2000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0099"/>
                </a:solidFill>
                <a:latin typeface="Arial"/>
                <a:cs typeface="Arial"/>
              </a:rPr>
              <a:t>Concept satisfiability implies schema</a:t>
            </a:r>
            <a:r>
              <a:rPr sz="2000" spc="30" dirty="0">
                <a:solidFill>
                  <a:srgbClr val="000099"/>
                </a:solidFill>
                <a:latin typeface="Arial"/>
                <a:cs typeface="Arial"/>
              </a:rPr>
              <a:t> </a:t>
            </a:r>
            <a:r>
              <a:rPr sz="2000" spc="-15" dirty="0">
                <a:solidFill>
                  <a:srgbClr val="000099"/>
                </a:solidFill>
                <a:latin typeface="Arial"/>
                <a:cs typeface="Arial"/>
              </a:rPr>
              <a:t>satiability.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20"/>
              </a:spcBef>
            </a:pPr>
            <a:r>
              <a:rPr sz="2000" dirty="0">
                <a:solidFill>
                  <a:srgbClr val="000099"/>
                </a:solidFill>
                <a:latin typeface="Wingdings"/>
                <a:cs typeface="Wingdings"/>
              </a:rPr>
              <a:t></a:t>
            </a:r>
            <a:r>
              <a:rPr sz="2000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0099"/>
                </a:solidFill>
                <a:latin typeface="Arial"/>
                <a:cs typeface="Arial"/>
              </a:rPr>
              <a:t>Role satisfiability implies concept</a:t>
            </a:r>
            <a:r>
              <a:rPr sz="2000" spc="10" dirty="0">
                <a:solidFill>
                  <a:srgbClr val="000099"/>
                </a:solidFill>
                <a:latin typeface="Arial"/>
                <a:cs typeface="Arial"/>
              </a:rPr>
              <a:t> </a:t>
            </a:r>
            <a:r>
              <a:rPr sz="2000" spc="-15" dirty="0">
                <a:solidFill>
                  <a:srgbClr val="000099"/>
                </a:solidFill>
                <a:latin typeface="Arial"/>
                <a:cs typeface="Arial"/>
              </a:rPr>
              <a:t>satiability.</a:t>
            </a:r>
            <a:endParaRPr sz="20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094981" y="3657600"/>
            <a:ext cx="1911985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5" dirty="0">
                <a:solidFill>
                  <a:srgbClr val="000099"/>
                </a:solidFill>
                <a:latin typeface="Wingdings"/>
                <a:cs typeface="Wingdings"/>
              </a:rPr>
              <a:t></a:t>
            </a:r>
            <a:r>
              <a:rPr sz="1600" spc="-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000099"/>
                </a:solidFill>
                <a:latin typeface="Arial"/>
                <a:cs typeface="Arial"/>
              </a:rPr>
              <a:t>Weak</a:t>
            </a:r>
            <a:r>
              <a:rPr sz="1600" spc="10" dirty="0">
                <a:solidFill>
                  <a:srgbClr val="000099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000099"/>
                </a:solidFill>
                <a:latin typeface="Arial"/>
                <a:cs typeface="Arial"/>
              </a:rPr>
              <a:t>satisfiability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010400" y="5257800"/>
            <a:ext cx="1993900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5" dirty="0">
                <a:solidFill>
                  <a:srgbClr val="000099"/>
                </a:solidFill>
                <a:latin typeface="Wingdings"/>
                <a:cs typeface="Wingdings"/>
              </a:rPr>
              <a:t></a:t>
            </a:r>
            <a:r>
              <a:rPr sz="1600" spc="-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1600" b="1" spc="-5" dirty="0">
                <a:solidFill>
                  <a:srgbClr val="000099"/>
                </a:solidFill>
                <a:latin typeface="Arial"/>
                <a:cs typeface="Arial"/>
              </a:rPr>
              <a:t>Strong</a:t>
            </a:r>
            <a:r>
              <a:rPr sz="1600" b="1" spc="25" dirty="0">
                <a:solidFill>
                  <a:srgbClr val="000099"/>
                </a:solidFill>
                <a:latin typeface="Arial"/>
                <a:cs typeface="Arial"/>
              </a:rPr>
              <a:t> </a:t>
            </a:r>
            <a:r>
              <a:rPr sz="1600" b="1" spc="-5" dirty="0" err="1" smtClean="0">
                <a:solidFill>
                  <a:srgbClr val="000099"/>
                </a:solidFill>
                <a:latin typeface="Arial"/>
                <a:cs typeface="Arial"/>
              </a:rPr>
              <a:t>tisfiability</a:t>
            </a:r>
            <a:endParaRPr sz="1600" b="1" dirty="0">
              <a:latin typeface="Arial"/>
              <a:cs typeface="Arial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7019925" y="1268349"/>
            <a:ext cx="1908175" cy="17335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85800" y="1843151"/>
            <a:ext cx="1295400" cy="360680"/>
          </a:xfrm>
          <a:custGeom>
            <a:avLst/>
            <a:gdLst/>
            <a:ahLst/>
            <a:cxnLst/>
            <a:rect l="l" t="t" r="r" b="b"/>
            <a:pathLst>
              <a:path w="1295400" h="360680">
                <a:moveTo>
                  <a:pt x="647700" y="0"/>
                </a:moveTo>
                <a:lnTo>
                  <a:pt x="577127" y="1056"/>
                </a:lnTo>
                <a:lnTo>
                  <a:pt x="508755" y="4154"/>
                </a:lnTo>
                <a:lnTo>
                  <a:pt x="442979" y="9182"/>
                </a:lnTo>
                <a:lnTo>
                  <a:pt x="380194" y="16031"/>
                </a:lnTo>
                <a:lnTo>
                  <a:pt x="320796" y="24590"/>
                </a:lnTo>
                <a:lnTo>
                  <a:pt x="265179" y="34751"/>
                </a:lnTo>
                <a:lnTo>
                  <a:pt x="213739" y="46402"/>
                </a:lnTo>
                <a:lnTo>
                  <a:pt x="166871" y="59434"/>
                </a:lnTo>
                <a:lnTo>
                  <a:pt x="124970" y="73737"/>
                </a:lnTo>
                <a:lnTo>
                  <a:pt x="88431" y="89201"/>
                </a:lnTo>
                <a:lnTo>
                  <a:pt x="33020" y="123171"/>
                </a:lnTo>
                <a:lnTo>
                  <a:pt x="3800" y="160466"/>
                </a:lnTo>
                <a:lnTo>
                  <a:pt x="0" y="180086"/>
                </a:lnTo>
                <a:lnTo>
                  <a:pt x="3800" y="199729"/>
                </a:lnTo>
                <a:lnTo>
                  <a:pt x="33019" y="237062"/>
                </a:lnTo>
                <a:lnTo>
                  <a:pt x="88428" y="271060"/>
                </a:lnTo>
                <a:lnTo>
                  <a:pt x="124966" y="286534"/>
                </a:lnTo>
                <a:lnTo>
                  <a:pt x="166867" y="300845"/>
                </a:lnTo>
                <a:lnTo>
                  <a:pt x="213734" y="313883"/>
                </a:lnTo>
                <a:lnTo>
                  <a:pt x="265174" y="325539"/>
                </a:lnTo>
                <a:lnTo>
                  <a:pt x="320790" y="335703"/>
                </a:lnTo>
                <a:lnTo>
                  <a:pt x="380189" y="344265"/>
                </a:lnTo>
                <a:lnTo>
                  <a:pt x="442974" y="351115"/>
                </a:lnTo>
                <a:lnTo>
                  <a:pt x="508751" y="356144"/>
                </a:lnTo>
                <a:lnTo>
                  <a:pt x="577124" y="359242"/>
                </a:lnTo>
                <a:lnTo>
                  <a:pt x="647700" y="360299"/>
                </a:lnTo>
                <a:lnTo>
                  <a:pt x="718281" y="359242"/>
                </a:lnTo>
                <a:lnTo>
                  <a:pt x="786660" y="356144"/>
                </a:lnTo>
                <a:lnTo>
                  <a:pt x="852440" y="351115"/>
                </a:lnTo>
                <a:lnTo>
                  <a:pt x="915227" y="344265"/>
                </a:lnTo>
                <a:lnTo>
                  <a:pt x="974626" y="335703"/>
                </a:lnTo>
                <a:lnTo>
                  <a:pt x="1030242" y="325539"/>
                </a:lnTo>
                <a:lnTo>
                  <a:pt x="1081680" y="313883"/>
                </a:lnTo>
                <a:lnTo>
                  <a:pt x="1128546" y="300845"/>
                </a:lnTo>
                <a:lnTo>
                  <a:pt x="1170444" y="286534"/>
                </a:lnTo>
                <a:lnTo>
                  <a:pt x="1206979" y="271060"/>
                </a:lnTo>
                <a:lnTo>
                  <a:pt x="1262384" y="237062"/>
                </a:lnTo>
                <a:lnTo>
                  <a:pt x="1291599" y="199729"/>
                </a:lnTo>
                <a:lnTo>
                  <a:pt x="1295400" y="180086"/>
                </a:lnTo>
                <a:lnTo>
                  <a:pt x="1291599" y="160466"/>
                </a:lnTo>
                <a:lnTo>
                  <a:pt x="1262384" y="123171"/>
                </a:lnTo>
                <a:lnTo>
                  <a:pt x="1206979" y="89201"/>
                </a:lnTo>
                <a:lnTo>
                  <a:pt x="1170444" y="73737"/>
                </a:lnTo>
                <a:lnTo>
                  <a:pt x="1128546" y="59434"/>
                </a:lnTo>
                <a:lnTo>
                  <a:pt x="1081680" y="46402"/>
                </a:lnTo>
                <a:lnTo>
                  <a:pt x="1030242" y="34751"/>
                </a:lnTo>
                <a:lnTo>
                  <a:pt x="974626" y="24590"/>
                </a:lnTo>
                <a:lnTo>
                  <a:pt x="915227" y="16031"/>
                </a:lnTo>
                <a:lnTo>
                  <a:pt x="852440" y="9182"/>
                </a:lnTo>
                <a:lnTo>
                  <a:pt x="786660" y="4154"/>
                </a:lnTo>
                <a:lnTo>
                  <a:pt x="718281" y="1056"/>
                </a:lnTo>
                <a:lnTo>
                  <a:pt x="6477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85800" y="1843151"/>
            <a:ext cx="1295400" cy="360680"/>
          </a:xfrm>
          <a:custGeom>
            <a:avLst/>
            <a:gdLst/>
            <a:ahLst/>
            <a:cxnLst/>
            <a:rect l="l" t="t" r="r" b="b"/>
            <a:pathLst>
              <a:path w="1295400" h="360680">
                <a:moveTo>
                  <a:pt x="0" y="180086"/>
                </a:moveTo>
                <a:lnTo>
                  <a:pt x="14939" y="141458"/>
                </a:lnTo>
                <a:lnTo>
                  <a:pt x="57649" y="105715"/>
                </a:lnTo>
                <a:lnTo>
                  <a:pt x="124970" y="73737"/>
                </a:lnTo>
                <a:lnTo>
                  <a:pt x="166871" y="59434"/>
                </a:lnTo>
                <a:lnTo>
                  <a:pt x="213739" y="46402"/>
                </a:lnTo>
                <a:lnTo>
                  <a:pt x="265179" y="34751"/>
                </a:lnTo>
                <a:lnTo>
                  <a:pt x="320796" y="24590"/>
                </a:lnTo>
                <a:lnTo>
                  <a:pt x="380194" y="16031"/>
                </a:lnTo>
                <a:lnTo>
                  <a:pt x="442979" y="9182"/>
                </a:lnTo>
                <a:lnTo>
                  <a:pt x="508755" y="4154"/>
                </a:lnTo>
                <a:lnTo>
                  <a:pt x="577127" y="1056"/>
                </a:lnTo>
                <a:lnTo>
                  <a:pt x="647700" y="0"/>
                </a:lnTo>
                <a:lnTo>
                  <a:pt x="718281" y="1056"/>
                </a:lnTo>
                <a:lnTo>
                  <a:pt x="786660" y="4154"/>
                </a:lnTo>
                <a:lnTo>
                  <a:pt x="852440" y="9182"/>
                </a:lnTo>
                <a:lnTo>
                  <a:pt x="915227" y="16031"/>
                </a:lnTo>
                <a:lnTo>
                  <a:pt x="974626" y="24590"/>
                </a:lnTo>
                <a:lnTo>
                  <a:pt x="1030242" y="34751"/>
                </a:lnTo>
                <a:lnTo>
                  <a:pt x="1081680" y="46402"/>
                </a:lnTo>
                <a:lnTo>
                  <a:pt x="1128546" y="59434"/>
                </a:lnTo>
                <a:lnTo>
                  <a:pt x="1170444" y="73737"/>
                </a:lnTo>
                <a:lnTo>
                  <a:pt x="1206979" y="89201"/>
                </a:lnTo>
                <a:lnTo>
                  <a:pt x="1262384" y="123171"/>
                </a:lnTo>
                <a:lnTo>
                  <a:pt x="1291599" y="160466"/>
                </a:lnTo>
                <a:lnTo>
                  <a:pt x="1295400" y="180086"/>
                </a:lnTo>
                <a:lnTo>
                  <a:pt x="1291599" y="199729"/>
                </a:lnTo>
                <a:lnTo>
                  <a:pt x="1280462" y="218757"/>
                </a:lnTo>
                <a:lnTo>
                  <a:pt x="1237758" y="254533"/>
                </a:lnTo>
                <a:lnTo>
                  <a:pt x="1170444" y="286534"/>
                </a:lnTo>
                <a:lnTo>
                  <a:pt x="1128546" y="300845"/>
                </a:lnTo>
                <a:lnTo>
                  <a:pt x="1081680" y="313883"/>
                </a:lnTo>
                <a:lnTo>
                  <a:pt x="1030242" y="325539"/>
                </a:lnTo>
                <a:lnTo>
                  <a:pt x="974626" y="335703"/>
                </a:lnTo>
                <a:lnTo>
                  <a:pt x="915227" y="344265"/>
                </a:lnTo>
                <a:lnTo>
                  <a:pt x="852440" y="351115"/>
                </a:lnTo>
                <a:lnTo>
                  <a:pt x="786660" y="356144"/>
                </a:lnTo>
                <a:lnTo>
                  <a:pt x="718281" y="359242"/>
                </a:lnTo>
                <a:lnTo>
                  <a:pt x="647700" y="360299"/>
                </a:lnTo>
                <a:lnTo>
                  <a:pt x="577124" y="359242"/>
                </a:lnTo>
                <a:lnTo>
                  <a:pt x="508751" y="356144"/>
                </a:lnTo>
                <a:lnTo>
                  <a:pt x="442974" y="351115"/>
                </a:lnTo>
                <a:lnTo>
                  <a:pt x="380189" y="344265"/>
                </a:lnTo>
                <a:lnTo>
                  <a:pt x="320790" y="335703"/>
                </a:lnTo>
                <a:lnTo>
                  <a:pt x="265174" y="325539"/>
                </a:lnTo>
                <a:lnTo>
                  <a:pt x="213734" y="313883"/>
                </a:lnTo>
                <a:lnTo>
                  <a:pt x="166867" y="300845"/>
                </a:lnTo>
                <a:lnTo>
                  <a:pt x="124966" y="286534"/>
                </a:lnTo>
                <a:lnTo>
                  <a:pt x="88428" y="271060"/>
                </a:lnTo>
                <a:lnTo>
                  <a:pt x="33019" y="237062"/>
                </a:lnTo>
                <a:lnTo>
                  <a:pt x="3800" y="199729"/>
                </a:lnTo>
                <a:lnTo>
                  <a:pt x="0" y="180086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954430" y="1927859"/>
            <a:ext cx="471170" cy="1949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-15" dirty="0">
                <a:latin typeface="Times New Roman"/>
                <a:cs typeface="Times New Roman"/>
              </a:rPr>
              <a:t>P</a:t>
            </a:r>
            <a:r>
              <a:rPr sz="1200" b="1" spc="-5" dirty="0">
                <a:latin typeface="Times New Roman"/>
                <a:cs typeface="Times New Roman"/>
              </a:rPr>
              <a:t>erson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2270125" y="1563687"/>
            <a:ext cx="468630" cy="252729"/>
          </a:xfrm>
          <a:custGeom>
            <a:avLst/>
            <a:gdLst/>
            <a:ahLst/>
            <a:cxnLst/>
            <a:rect l="l" t="t" r="r" b="b"/>
            <a:pathLst>
              <a:path w="468630" h="252730">
                <a:moveTo>
                  <a:pt x="0" y="252412"/>
                </a:moveTo>
                <a:lnTo>
                  <a:pt x="468312" y="252412"/>
                </a:lnTo>
                <a:lnTo>
                  <a:pt x="468312" y="0"/>
                </a:lnTo>
                <a:lnTo>
                  <a:pt x="0" y="0"/>
                </a:lnTo>
                <a:lnTo>
                  <a:pt x="0" y="25241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270125" y="1563687"/>
            <a:ext cx="468630" cy="252729"/>
          </a:xfrm>
          <a:custGeom>
            <a:avLst/>
            <a:gdLst/>
            <a:ahLst/>
            <a:cxnLst/>
            <a:rect l="l" t="t" r="r" b="b"/>
            <a:pathLst>
              <a:path w="468630" h="252730">
                <a:moveTo>
                  <a:pt x="0" y="252412"/>
                </a:moveTo>
                <a:lnTo>
                  <a:pt x="468312" y="252412"/>
                </a:lnTo>
                <a:lnTo>
                  <a:pt x="468312" y="0"/>
                </a:lnTo>
                <a:lnTo>
                  <a:pt x="0" y="0"/>
                </a:lnTo>
                <a:lnTo>
                  <a:pt x="0" y="252412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738501" y="1563687"/>
            <a:ext cx="468630" cy="252729"/>
          </a:xfrm>
          <a:custGeom>
            <a:avLst/>
            <a:gdLst/>
            <a:ahLst/>
            <a:cxnLst/>
            <a:rect l="l" t="t" r="r" b="b"/>
            <a:pathLst>
              <a:path w="468630" h="252730">
                <a:moveTo>
                  <a:pt x="0" y="252412"/>
                </a:moveTo>
                <a:lnTo>
                  <a:pt x="468312" y="252412"/>
                </a:lnTo>
                <a:lnTo>
                  <a:pt x="468312" y="0"/>
                </a:lnTo>
                <a:lnTo>
                  <a:pt x="0" y="0"/>
                </a:lnTo>
                <a:lnTo>
                  <a:pt x="0" y="25241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738501" y="1563687"/>
            <a:ext cx="468630" cy="252729"/>
          </a:xfrm>
          <a:custGeom>
            <a:avLst/>
            <a:gdLst/>
            <a:ahLst/>
            <a:cxnLst/>
            <a:rect l="l" t="t" r="r" b="b"/>
            <a:pathLst>
              <a:path w="468630" h="252730">
                <a:moveTo>
                  <a:pt x="0" y="252412"/>
                </a:moveTo>
                <a:lnTo>
                  <a:pt x="468312" y="252412"/>
                </a:lnTo>
                <a:lnTo>
                  <a:pt x="468312" y="0"/>
                </a:lnTo>
                <a:lnTo>
                  <a:pt x="0" y="0"/>
                </a:lnTo>
                <a:lnTo>
                  <a:pt x="0" y="252412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792351" y="1690751"/>
            <a:ext cx="478155" cy="205104"/>
          </a:xfrm>
          <a:custGeom>
            <a:avLst/>
            <a:gdLst/>
            <a:ahLst/>
            <a:cxnLst/>
            <a:rect l="l" t="t" r="r" b="b"/>
            <a:pathLst>
              <a:path w="478155" h="205105">
                <a:moveTo>
                  <a:pt x="477774" y="0"/>
                </a:moveTo>
                <a:lnTo>
                  <a:pt x="0" y="204724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3565525" y="1887601"/>
            <a:ext cx="1081405" cy="360680"/>
          </a:xfrm>
          <a:custGeom>
            <a:avLst/>
            <a:gdLst/>
            <a:ahLst/>
            <a:cxnLst/>
            <a:rect l="l" t="t" r="r" b="b"/>
            <a:pathLst>
              <a:path w="1081404" h="360680">
                <a:moveTo>
                  <a:pt x="540512" y="0"/>
                </a:moveTo>
                <a:lnTo>
                  <a:pt x="472724" y="1403"/>
                </a:lnTo>
                <a:lnTo>
                  <a:pt x="407445" y="5501"/>
                </a:lnTo>
                <a:lnTo>
                  <a:pt x="345183" y="12124"/>
                </a:lnTo>
                <a:lnTo>
                  <a:pt x="286444" y="21103"/>
                </a:lnTo>
                <a:lnTo>
                  <a:pt x="231734" y="32270"/>
                </a:lnTo>
                <a:lnTo>
                  <a:pt x="181563" y="45455"/>
                </a:lnTo>
                <a:lnTo>
                  <a:pt x="136435" y="60490"/>
                </a:lnTo>
                <a:lnTo>
                  <a:pt x="96859" y="77206"/>
                </a:lnTo>
                <a:lnTo>
                  <a:pt x="63342" y="95434"/>
                </a:lnTo>
                <a:lnTo>
                  <a:pt x="16511" y="135749"/>
                </a:lnTo>
                <a:lnTo>
                  <a:pt x="0" y="180086"/>
                </a:lnTo>
                <a:lnTo>
                  <a:pt x="4212" y="202699"/>
                </a:lnTo>
                <a:lnTo>
                  <a:pt x="36390" y="245235"/>
                </a:lnTo>
                <a:lnTo>
                  <a:pt x="96859" y="283062"/>
                </a:lnTo>
                <a:lnTo>
                  <a:pt x="136435" y="299788"/>
                </a:lnTo>
                <a:lnTo>
                  <a:pt x="181563" y="314830"/>
                </a:lnTo>
                <a:lnTo>
                  <a:pt x="231734" y="328021"/>
                </a:lnTo>
                <a:lnTo>
                  <a:pt x="286444" y="339191"/>
                </a:lnTo>
                <a:lnTo>
                  <a:pt x="345183" y="348173"/>
                </a:lnTo>
                <a:lnTo>
                  <a:pt x="407445" y="354797"/>
                </a:lnTo>
                <a:lnTo>
                  <a:pt x="472724" y="358895"/>
                </a:lnTo>
                <a:lnTo>
                  <a:pt x="540512" y="360299"/>
                </a:lnTo>
                <a:lnTo>
                  <a:pt x="608326" y="358895"/>
                </a:lnTo>
                <a:lnTo>
                  <a:pt x="673628" y="354797"/>
                </a:lnTo>
                <a:lnTo>
                  <a:pt x="735909" y="348173"/>
                </a:lnTo>
                <a:lnTo>
                  <a:pt x="794664" y="339191"/>
                </a:lnTo>
                <a:lnTo>
                  <a:pt x="849386" y="328021"/>
                </a:lnTo>
                <a:lnTo>
                  <a:pt x="899567" y="314830"/>
                </a:lnTo>
                <a:lnTo>
                  <a:pt x="944702" y="299788"/>
                </a:lnTo>
                <a:lnTo>
                  <a:pt x="984283" y="283062"/>
                </a:lnTo>
                <a:lnTo>
                  <a:pt x="1017804" y="264822"/>
                </a:lnTo>
                <a:lnTo>
                  <a:pt x="1064638" y="224472"/>
                </a:lnTo>
                <a:lnTo>
                  <a:pt x="1081151" y="180086"/>
                </a:lnTo>
                <a:lnTo>
                  <a:pt x="1076938" y="157499"/>
                </a:lnTo>
                <a:lnTo>
                  <a:pt x="1044758" y="115005"/>
                </a:lnTo>
                <a:lnTo>
                  <a:pt x="984283" y="77206"/>
                </a:lnTo>
                <a:lnTo>
                  <a:pt x="944702" y="60490"/>
                </a:lnTo>
                <a:lnTo>
                  <a:pt x="899567" y="45455"/>
                </a:lnTo>
                <a:lnTo>
                  <a:pt x="849386" y="32270"/>
                </a:lnTo>
                <a:lnTo>
                  <a:pt x="794664" y="21103"/>
                </a:lnTo>
                <a:lnTo>
                  <a:pt x="735909" y="12124"/>
                </a:lnTo>
                <a:lnTo>
                  <a:pt x="673628" y="5501"/>
                </a:lnTo>
                <a:lnTo>
                  <a:pt x="608326" y="1403"/>
                </a:lnTo>
                <a:lnTo>
                  <a:pt x="54051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565525" y="1887601"/>
            <a:ext cx="1081405" cy="360680"/>
          </a:xfrm>
          <a:custGeom>
            <a:avLst/>
            <a:gdLst/>
            <a:ahLst/>
            <a:cxnLst/>
            <a:rect l="l" t="t" r="r" b="b"/>
            <a:pathLst>
              <a:path w="1081404" h="360680">
                <a:moveTo>
                  <a:pt x="0" y="180086"/>
                </a:moveTo>
                <a:lnTo>
                  <a:pt x="16511" y="135749"/>
                </a:lnTo>
                <a:lnTo>
                  <a:pt x="63342" y="95434"/>
                </a:lnTo>
                <a:lnTo>
                  <a:pt x="96859" y="77206"/>
                </a:lnTo>
                <a:lnTo>
                  <a:pt x="136435" y="60490"/>
                </a:lnTo>
                <a:lnTo>
                  <a:pt x="181563" y="45455"/>
                </a:lnTo>
                <a:lnTo>
                  <a:pt x="231734" y="32270"/>
                </a:lnTo>
                <a:lnTo>
                  <a:pt x="286444" y="21103"/>
                </a:lnTo>
                <a:lnTo>
                  <a:pt x="345183" y="12124"/>
                </a:lnTo>
                <a:lnTo>
                  <a:pt x="407445" y="5501"/>
                </a:lnTo>
                <a:lnTo>
                  <a:pt x="472724" y="1403"/>
                </a:lnTo>
                <a:lnTo>
                  <a:pt x="540512" y="0"/>
                </a:lnTo>
                <a:lnTo>
                  <a:pt x="608326" y="1403"/>
                </a:lnTo>
                <a:lnTo>
                  <a:pt x="673628" y="5501"/>
                </a:lnTo>
                <a:lnTo>
                  <a:pt x="735909" y="12124"/>
                </a:lnTo>
                <a:lnTo>
                  <a:pt x="794664" y="21103"/>
                </a:lnTo>
                <a:lnTo>
                  <a:pt x="849386" y="32270"/>
                </a:lnTo>
                <a:lnTo>
                  <a:pt x="899567" y="45455"/>
                </a:lnTo>
                <a:lnTo>
                  <a:pt x="944702" y="60490"/>
                </a:lnTo>
                <a:lnTo>
                  <a:pt x="984283" y="77206"/>
                </a:lnTo>
                <a:lnTo>
                  <a:pt x="1017804" y="95434"/>
                </a:lnTo>
                <a:lnTo>
                  <a:pt x="1064638" y="135749"/>
                </a:lnTo>
                <a:lnTo>
                  <a:pt x="1081151" y="180086"/>
                </a:lnTo>
                <a:lnTo>
                  <a:pt x="1076938" y="202699"/>
                </a:lnTo>
                <a:lnTo>
                  <a:pt x="1064638" y="224472"/>
                </a:lnTo>
                <a:lnTo>
                  <a:pt x="1017804" y="264822"/>
                </a:lnTo>
                <a:lnTo>
                  <a:pt x="984283" y="283062"/>
                </a:lnTo>
                <a:lnTo>
                  <a:pt x="944702" y="299788"/>
                </a:lnTo>
                <a:lnTo>
                  <a:pt x="899567" y="314830"/>
                </a:lnTo>
                <a:lnTo>
                  <a:pt x="849386" y="328021"/>
                </a:lnTo>
                <a:lnTo>
                  <a:pt x="794664" y="339191"/>
                </a:lnTo>
                <a:lnTo>
                  <a:pt x="735909" y="348173"/>
                </a:lnTo>
                <a:lnTo>
                  <a:pt x="673628" y="354797"/>
                </a:lnTo>
                <a:lnTo>
                  <a:pt x="608326" y="358895"/>
                </a:lnTo>
                <a:lnTo>
                  <a:pt x="540512" y="360299"/>
                </a:lnTo>
                <a:lnTo>
                  <a:pt x="472724" y="358895"/>
                </a:lnTo>
                <a:lnTo>
                  <a:pt x="407445" y="354797"/>
                </a:lnTo>
                <a:lnTo>
                  <a:pt x="345183" y="348173"/>
                </a:lnTo>
                <a:lnTo>
                  <a:pt x="286444" y="339191"/>
                </a:lnTo>
                <a:lnTo>
                  <a:pt x="231734" y="328021"/>
                </a:lnTo>
                <a:lnTo>
                  <a:pt x="181563" y="314830"/>
                </a:lnTo>
                <a:lnTo>
                  <a:pt x="136435" y="299788"/>
                </a:lnTo>
                <a:lnTo>
                  <a:pt x="96859" y="283062"/>
                </a:lnTo>
                <a:lnTo>
                  <a:pt x="63342" y="264822"/>
                </a:lnTo>
                <a:lnTo>
                  <a:pt x="16511" y="224472"/>
                </a:lnTo>
                <a:lnTo>
                  <a:pt x="0" y="180086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206750" y="1690751"/>
            <a:ext cx="517525" cy="249554"/>
          </a:xfrm>
          <a:custGeom>
            <a:avLst/>
            <a:gdLst/>
            <a:ahLst/>
            <a:cxnLst/>
            <a:rect l="l" t="t" r="r" b="b"/>
            <a:pathLst>
              <a:path w="517525" h="249555">
                <a:moveTo>
                  <a:pt x="517525" y="249174"/>
                </a:moveTo>
                <a:lnTo>
                  <a:pt x="0" y="0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2263520" y="1794383"/>
            <a:ext cx="536575" cy="1949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-110" dirty="0">
                <a:latin typeface="Times New Roman"/>
                <a:cs typeface="Times New Roman"/>
              </a:rPr>
              <a:t>T</a:t>
            </a:r>
            <a:r>
              <a:rPr sz="1200" b="1" spc="-10" dirty="0">
                <a:latin typeface="Times New Roman"/>
                <a:cs typeface="Times New Roman"/>
              </a:rPr>
              <a:t>e</a:t>
            </a:r>
            <a:r>
              <a:rPr sz="1200" b="1" dirty="0">
                <a:latin typeface="Times New Roman"/>
                <a:cs typeface="Times New Roman"/>
              </a:rPr>
              <a:t>a</a:t>
            </a:r>
            <a:r>
              <a:rPr sz="1200" b="1" spc="-10" dirty="0">
                <a:latin typeface="Times New Roman"/>
                <a:cs typeface="Times New Roman"/>
              </a:rPr>
              <a:t>c</a:t>
            </a:r>
            <a:r>
              <a:rPr sz="1200" b="1" dirty="0">
                <a:latin typeface="Times New Roman"/>
                <a:cs typeface="Times New Roman"/>
              </a:rPr>
              <a:t>hes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2270125" y="2319337"/>
            <a:ext cx="468630" cy="252729"/>
          </a:xfrm>
          <a:custGeom>
            <a:avLst/>
            <a:gdLst/>
            <a:ahLst/>
            <a:cxnLst/>
            <a:rect l="l" t="t" r="r" b="b"/>
            <a:pathLst>
              <a:path w="468630" h="252730">
                <a:moveTo>
                  <a:pt x="0" y="252412"/>
                </a:moveTo>
                <a:lnTo>
                  <a:pt x="468312" y="252412"/>
                </a:lnTo>
                <a:lnTo>
                  <a:pt x="468312" y="0"/>
                </a:lnTo>
                <a:lnTo>
                  <a:pt x="0" y="0"/>
                </a:lnTo>
                <a:lnTo>
                  <a:pt x="0" y="25241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270125" y="2319337"/>
            <a:ext cx="468630" cy="252729"/>
          </a:xfrm>
          <a:custGeom>
            <a:avLst/>
            <a:gdLst/>
            <a:ahLst/>
            <a:cxnLst/>
            <a:rect l="l" t="t" r="r" b="b"/>
            <a:pathLst>
              <a:path w="468630" h="252730">
                <a:moveTo>
                  <a:pt x="0" y="252412"/>
                </a:moveTo>
                <a:lnTo>
                  <a:pt x="468312" y="252412"/>
                </a:lnTo>
                <a:lnTo>
                  <a:pt x="468312" y="0"/>
                </a:lnTo>
                <a:lnTo>
                  <a:pt x="0" y="0"/>
                </a:lnTo>
                <a:lnTo>
                  <a:pt x="0" y="252412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738501" y="2319337"/>
            <a:ext cx="468630" cy="252729"/>
          </a:xfrm>
          <a:custGeom>
            <a:avLst/>
            <a:gdLst/>
            <a:ahLst/>
            <a:cxnLst/>
            <a:rect l="l" t="t" r="r" b="b"/>
            <a:pathLst>
              <a:path w="468630" h="252730">
                <a:moveTo>
                  <a:pt x="0" y="252412"/>
                </a:moveTo>
                <a:lnTo>
                  <a:pt x="468312" y="252412"/>
                </a:lnTo>
                <a:lnTo>
                  <a:pt x="468312" y="0"/>
                </a:lnTo>
                <a:lnTo>
                  <a:pt x="0" y="0"/>
                </a:lnTo>
                <a:lnTo>
                  <a:pt x="0" y="25241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2738501" y="2319337"/>
            <a:ext cx="468630" cy="252729"/>
          </a:xfrm>
          <a:custGeom>
            <a:avLst/>
            <a:gdLst/>
            <a:ahLst/>
            <a:cxnLst/>
            <a:rect l="l" t="t" r="r" b="b"/>
            <a:pathLst>
              <a:path w="468630" h="252730">
                <a:moveTo>
                  <a:pt x="0" y="252412"/>
                </a:moveTo>
                <a:lnTo>
                  <a:pt x="468312" y="252412"/>
                </a:lnTo>
                <a:lnTo>
                  <a:pt x="468312" y="0"/>
                </a:lnTo>
                <a:lnTo>
                  <a:pt x="0" y="0"/>
                </a:lnTo>
                <a:lnTo>
                  <a:pt x="0" y="252412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792351" y="2151126"/>
            <a:ext cx="478155" cy="295275"/>
          </a:xfrm>
          <a:custGeom>
            <a:avLst/>
            <a:gdLst/>
            <a:ahLst/>
            <a:cxnLst/>
            <a:rect l="l" t="t" r="r" b="b"/>
            <a:pathLst>
              <a:path w="478155" h="295275">
                <a:moveTo>
                  <a:pt x="0" y="0"/>
                </a:moveTo>
                <a:lnTo>
                  <a:pt x="477774" y="29527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176651" y="2195576"/>
            <a:ext cx="548005" cy="303530"/>
          </a:xfrm>
          <a:custGeom>
            <a:avLst/>
            <a:gdLst/>
            <a:ahLst/>
            <a:cxnLst/>
            <a:rect l="l" t="t" r="r" b="b"/>
            <a:pathLst>
              <a:path w="548004" h="303530">
                <a:moveTo>
                  <a:pt x="547624" y="0"/>
                </a:moveTo>
                <a:lnTo>
                  <a:pt x="0" y="303149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2249170" y="2557907"/>
            <a:ext cx="501015" cy="1949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-5" dirty="0">
                <a:latin typeface="Times New Roman"/>
                <a:cs typeface="Times New Roman"/>
              </a:rPr>
              <a:t>Studies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3803141" y="1668779"/>
            <a:ext cx="1097280" cy="4984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5405">
              <a:lnSpc>
                <a:spcPct val="100000"/>
              </a:lnSpc>
            </a:pPr>
            <a:r>
              <a:rPr sz="1200" spc="-5" dirty="0">
                <a:solidFill>
                  <a:srgbClr val="FF0000"/>
                </a:solidFill>
                <a:latin typeface="Arial"/>
                <a:cs typeface="Arial"/>
              </a:rPr>
              <a:t>{Math1,</a:t>
            </a:r>
            <a:r>
              <a:rPr sz="1200" spc="-5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FF0000"/>
                </a:solidFill>
                <a:latin typeface="Arial"/>
                <a:cs typeface="Arial"/>
              </a:rPr>
              <a:t>Prog1}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950"/>
              </a:spcBef>
            </a:pPr>
            <a:r>
              <a:rPr sz="1200" b="1" dirty="0">
                <a:latin typeface="Times New Roman"/>
                <a:cs typeface="Times New Roman"/>
              </a:rPr>
              <a:t>Course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2377820" y="1351153"/>
            <a:ext cx="246379" cy="1943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5" dirty="0">
                <a:solidFill>
                  <a:srgbClr val="FF0000"/>
                </a:solidFill>
                <a:latin typeface="Arial"/>
                <a:cs typeface="Arial"/>
              </a:rPr>
              <a:t>3-5</a:t>
            </a:r>
            <a:endParaRPr sz="1200">
              <a:latin typeface="Arial"/>
              <a:cs typeface="Arial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2563876" y="1297050"/>
            <a:ext cx="538480" cy="727075"/>
          </a:xfrm>
          <a:custGeom>
            <a:avLst/>
            <a:gdLst/>
            <a:ahLst/>
            <a:cxnLst/>
            <a:rect l="l" t="t" r="r" b="b"/>
            <a:pathLst>
              <a:path w="538480" h="727075">
                <a:moveTo>
                  <a:pt x="538099" y="0"/>
                </a:moveTo>
                <a:lnTo>
                  <a:pt x="0" y="727075"/>
                </a:lnTo>
              </a:path>
            </a:pathLst>
          </a:custGeom>
          <a:ln w="952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714625" y="1297050"/>
            <a:ext cx="240029" cy="727075"/>
          </a:xfrm>
          <a:custGeom>
            <a:avLst/>
            <a:gdLst/>
            <a:ahLst/>
            <a:cxnLst/>
            <a:rect l="l" t="t" r="r" b="b"/>
            <a:pathLst>
              <a:path w="240030" h="727075">
                <a:moveTo>
                  <a:pt x="0" y="0"/>
                </a:moveTo>
                <a:lnTo>
                  <a:pt x="239649" y="727075"/>
                </a:lnTo>
              </a:path>
            </a:pathLst>
          </a:custGeom>
          <a:ln w="952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 txBox="1">
            <a:spLocks noGrp="1"/>
          </p:cNvSpPr>
          <p:nvPr>
            <p:ph type="ftr" sz="quarter" idx="4294967295"/>
          </p:nvPr>
        </p:nvSpPr>
        <p:spPr>
          <a:xfrm>
            <a:off x="4254500" y="6612422"/>
            <a:ext cx="1098550" cy="2038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520"/>
              </a:lnSpc>
            </a:pPr>
            <a:r>
              <a:rPr dirty="0"/>
              <a:t>Jarrar ©</a:t>
            </a:r>
            <a:r>
              <a:rPr spc="-120" dirty="0"/>
              <a:t> </a:t>
            </a:r>
            <a:r>
              <a:rPr spc="-30" dirty="0">
                <a:latin typeface="Arial"/>
                <a:cs typeface="Arial"/>
              </a:rPr>
              <a:t>2011</a:t>
            </a:r>
          </a:p>
        </p:txBody>
      </p:sp>
      <p:sp>
        <p:nvSpPr>
          <p:cNvPr id="41" name="object 41"/>
          <p:cNvSpPr txBox="1">
            <a:spLocks noGrp="1"/>
          </p:cNvSpPr>
          <p:nvPr>
            <p:ph type="sldNum" sz="quarter" idx="4294967295"/>
          </p:nvPr>
        </p:nvSpPr>
        <p:spPr>
          <a:xfrm>
            <a:off x="8783066" y="6612422"/>
            <a:ext cx="248920" cy="2038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520"/>
              </a:lnSpc>
            </a:pPr>
            <a:fld id="{81D60167-4931-47E6-BA6A-407CBD079E47}" type="slidenum">
              <a:rPr dirty="0"/>
              <a:pPr marL="25400">
                <a:lnSpc>
                  <a:spcPts val="1520"/>
                </a:lnSpc>
              </a:pPr>
              <a:t>35</a:t>
            </a:fld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p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05790" rIns="0" bIns="0" rtlCol="0">
            <a:spAutoFit/>
          </a:bodyPr>
          <a:lstStyle/>
          <a:p>
            <a:pPr marL="123825">
              <a:lnSpc>
                <a:spcPct val="100000"/>
              </a:lnSpc>
            </a:pPr>
            <a:r>
              <a:rPr spc="-5" dirty="0"/>
              <a:t>Mapping ORM </a:t>
            </a:r>
            <a:r>
              <a:rPr dirty="0"/>
              <a:t>to </a:t>
            </a:r>
            <a:r>
              <a:rPr i="1" spc="-40" dirty="0">
                <a:latin typeface="Georgia"/>
                <a:cs typeface="Georgia"/>
              </a:rPr>
              <a:t>DLR </a:t>
            </a:r>
            <a:r>
              <a:rPr spc="-5" dirty="0"/>
              <a:t>and</a:t>
            </a:r>
            <a:r>
              <a:rPr spc="100" dirty="0"/>
              <a:t> </a:t>
            </a:r>
            <a:r>
              <a:rPr i="1" spc="-15" dirty="0">
                <a:latin typeface="Georgia"/>
                <a:cs typeface="Georgia"/>
              </a:rPr>
              <a:t>SHOIN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39190" y="1455039"/>
            <a:ext cx="1878330" cy="3136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spc="90" dirty="0">
                <a:solidFill>
                  <a:srgbClr val="660066"/>
                </a:solidFill>
                <a:latin typeface="Arial"/>
                <a:cs typeface="Arial"/>
              </a:rPr>
              <a:t>n-ary</a:t>
            </a:r>
            <a:r>
              <a:rPr sz="2000" spc="-165" dirty="0">
                <a:solidFill>
                  <a:srgbClr val="660066"/>
                </a:solidFill>
                <a:latin typeface="Arial"/>
                <a:cs typeface="Arial"/>
              </a:rPr>
              <a:t> </a:t>
            </a:r>
            <a:r>
              <a:rPr sz="2000" spc="95" dirty="0">
                <a:solidFill>
                  <a:srgbClr val="660066"/>
                </a:solidFill>
                <a:latin typeface="Arial"/>
                <a:cs typeface="Arial"/>
              </a:rPr>
              <a:t>relations: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541525" y="1989201"/>
            <a:ext cx="5665724" cy="136842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86639" y="5390083"/>
            <a:ext cx="4428490" cy="7981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i="1" spc="150" dirty="0">
                <a:solidFill>
                  <a:srgbClr val="000099"/>
                </a:solidFill>
                <a:latin typeface="Palatino Linotype"/>
                <a:cs typeface="Palatino Linotype"/>
              </a:rPr>
              <a:t>SHOIN</a:t>
            </a:r>
            <a:endParaRPr sz="1800">
              <a:latin typeface="Palatino Linotype"/>
              <a:cs typeface="Palatino Linotype"/>
            </a:endParaRPr>
          </a:p>
          <a:p>
            <a:pPr>
              <a:lnSpc>
                <a:spcPct val="100000"/>
              </a:lnSpc>
              <a:spcBef>
                <a:spcPts val="56"/>
              </a:spcBef>
            </a:pPr>
            <a:endParaRPr sz="1600">
              <a:latin typeface="Times New Roman"/>
              <a:cs typeface="Times New Roman"/>
            </a:endParaRPr>
          </a:p>
          <a:p>
            <a:pPr marL="2730500">
              <a:lnSpc>
                <a:spcPct val="100000"/>
              </a:lnSpc>
            </a:pPr>
            <a:r>
              <a:rPr sz="1800" dirty="0">
                <a:solidFill>
                  <a:srgbClr val="FF0000"/>
                </a:solidFill>
                <a:latin typeface="Arial"/>
                <a:cs typeface="Arial"/>
              </a:rPr>
              <a:t>-- </a:t>
            </a:r>
            <a:r>
              <a:rPr sz="1800" spc="75" dirty="0">
                <a:solidFill>
                  <a:srgbClr val="FF0000"/>
                </a:solidFill>
                <a:latin typeface="Arial"/>
                <a:cs typeface="Arial"/>
              </a:rPr>
              <a:t>No </a:t>
            </a:r>
            <a:r>
              <a:rPr sz="1800" spc="110" dirty="0">
                <a:solidFill>
                  <a:srgbClr val="FF0000"/>
                </a:solidFill>
                <a:latin typeface="Arial"/>
                <a:cs typeface="Arial"/>
              </a:rPr>
              <a:t>Support</a:t>
            </a:r>
            <a:r>
              <a:rPr sz="1800" spc="-35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0000"/>
                </a:solidFill>
                <a:latin typeface="Arial"/>
                <a:cs typeface="Arial"/>
              </a:rPr>
              <a:t>--</a:t>
            </a:r>
            <a:endParaRPr sz="18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4294967295"/>
          </p:nvPr>
        </p:nvSpPr>
        <p:spPr>
          <a:xfrm>
            <a:off x="4254500" y="6612422"/>
            <a:ext cx="1098550" cy="2038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520"/>
              </a:lnSpc>
            </a:pPr>
            <a:r>
              <a:rPr dirty="0"/>
              <a:t>Jarrar ©</a:t>
            </a:r>
            <a:r>
              <a:rPr spc="-120" dirty="0"/>
              <a:t> </a:t>
            </a:r>
            <a:r>
              <a:rPr spc="-30" dirty="0">
                <a:latin typeface="Arial"/>
                <a:cs typeface="Arial"/>
              </a:rPr>
              <a:t>2011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4294967295"/>
          </p:nvPr>
        </p:nvSpPr>
        <p:spPr>
          <a:xfrm>
            <a:off x="8783066" y="6612422"/>
            <a:ext cx="248920" cy="2038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520"/>
              </a:lnSpc>
            </a:pPr>
            <a:fld id="{81D60167-4931-47E6-BA6A-407CBD079E47}" type="slidenum">
              <a:rPr dirty="0"/>
              <a:pPr marL="25400">
                <a:lnSpc>
                  <a:spcPts val="1520"/>
                </a:lnSpc>
              </a:pPr>
              <a:t>36</a:t>
            </a:fld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p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05790" rIns="0" bIns="0" rtlCol="0">
            <a:spAutoFit/>
          </a:bodyPr>
          <a:lstStyle/>
          <a:p>
            <a:pPr marL="123825">
              <a:lnSpc>
                <a:spcPct val="100000"/>
              </a:lnSpc>
            </a:pPr>
            <a:r>
              <a:rPr spc="-5" dirty="0"/>
              <a:t>Mapping ORM </a:t>
            </a:r>
            <a:r>
              <a:rPr dirty="0"/>
              <a:t>to </a:t>
            </a:r>
            <a:r>
              <a:rPr i="1" spc="-40" dirty="0">
                <a:latin typeface="Georgia"/>
                <a:cs typeface="Georgia"/>
              </a:rPr>
              <a:t>DLR </a:t>
            </a:r>
            <a:r>
              <a:rPr spc="-5" dirty="0"/>
              <a:t>and</a:t>
            </a:r>
            <a:r>
              <a:rPr spc="100" dirty="0"/>
              <a:t> </a:t>
            </a:r>
            <a:r>
              <a:rPr i="1" spc="-15" dirty="0">
                <a:latin typeface="Georgia"/>
                <a:cs typeface="Georgia"/>
              </a:rPr>
              <a:t>SHOIN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39190" y="1455039"/>
            <a:ext cx="2045970" cy="3136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spc="105" dirty="0">
                <a:solidFill>
                  <a:srgbClr val="660066"/>
                </a:solidFill>
                <a:latin typeface="Arial"/>
                <a:cs typeface="Arial"/>
              </a:rPr>
              <a:t>Binary</a:t>
            </a:r>
            <a:r>
              <a:rPr sz="2000" spc="-150" dirty="0">
                <a:solidFill>
                  <a:srgbClr val="660066"/>
                </a:solidFill>
                <a:latin typeface="Arial"/>
                <a:cs typeface="Arial"/>
              </a:rPr>
              <a:t> </a:t>
            </a:r>
            <a:r>
              <a:rPr sz="2000" spc="95" dirty="0">
                <a:solidFill>
                  <a:srgbClr val="660066"/>
                </a:solidFill>
                <a:latin typeface="Arial"/>
                <a:cs typeface="Arial"/>
              </a:rPr>
              <a:t>relations: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747901" y="2276475"/>
            <a:ext cx="6162675" cy="86677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185862" y="5589587"/>
            <a:ext cx="4025900" cy="97948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678676" y="5559425"/>
            <a:ext cx="2232025" cy="103822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673850" y="5581650"/>
            <a:ext cx="2241550" cy="1047750"/>
          </a:xfrm>
          <a:custGeom>
            <a:avLst/>
            <a:gdLst/>
            <a:ahLst/>
            <a:cxnLst/>
            <a:rect l="l" t="t" r="r" b="b"/>
            <a:pathLst>
              <a:path w="2241550" h="1047750">
                <a:moveTo>
                  <a:pt x="0" y="1047750"/>
                </a:moveTo>
                <a:lnTo>
                  <a:pt x="2241550" y="1047750"/>
                </a:lnTo>
                <a:lnTo>
                  <a:pt x="2241550" y="0"/>
                </a:lnTo>
                <a:lnTo>
                  <a:pt x="0" y="0"/>
                </a:lnTo>
                <a:lnTo>
                  <a:pt x="0" y="1047750"/>
                </a:lnTo>
                <a:close/>
              </a:path>
            </a:pathLst>
          </a:custGeom>
          <a:ln w="9525">
            <a:solidFill>
              <a:srgbClr val="6600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86639" y="5390083"/>
            <a:ext cx="860425" cy="3003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i="1" spc="95" dirty="0">
                <a:solidFill>
                  <a:srgbClr val="000099"/>
                </a:solidFill>
                <a:latin typeface="Palatino Linotype"/>
                <a:cs typeface="Palatino Linotype"/>
              </a:rPr>
              <a:t>SH</a:t>
            </a:r>
            <a:r>
              <a:rPr sz="1800" i="1" spc="120" dirty="0">
                <a:solidFill>
                  <a:srgbClr val="000099"/>
                </a:solidFill>
                <a:latin typeface="Palatino Linotype"/>
                <a:cs typeface="Palatino Linotype"/>
              </a:rPr>
              <a:t>O</a:t>
            </a:r>
            <a:r>
              <a:rPr sz="1800" i="1" spc="215" dirty="0">
                <a:solidFill>
                  <a:srgbClr val="000099"/>
                </a:solidFill>
                <a:latin typeface="Palatino Linotype"/>
                <a:cs typeface="Palatino Linotype"/>
              </a:rPr>
              <a:t>IN</a:t>
            </a:r>
            <a:endParaRPr sz="1800">
              <a:latin typeface="Palatino Linotype"/>
              <a:cs typeface="Palatino Linotype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4294967295"/>
          </p:nvPr>
        </p:nvSpPr>
        <p:spPr>
          <a:xfrm>
            <a:off x="4254500" y="6612422"/>
            <a:ext cx="1098550" cy="2038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520"/>
              </a:lnSpc>
            </a:pPr>
            <a:r>
              <a:rPr dirty="0"/>
              <a:t>Jarrar ©</a:t>
            </a:r>
            <a:r>
              <a:rPr spc="-120" dirty="0"/>
              <a:t> </a:t>
            </a:r>
            <a:r>
              <a:rPr spc="-30" dirty="0">
                <a:latin typeface="Arial"/>
                <a:cs typeface="Arial"/>
              </a:rPr>
              <a:t>2011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4294967295"/>
          </p:nvPr>
        </p:nvSpPr>
        <p:spPr>
          <a:xfrm>
            <a:off x="8783066" y="6612422"/>
            <a:ext cx="248920" cy="2038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520"/>
              </a:lnSpc>
            </a:pPr>
            <a:fld id="{81D60167-4931-47E6-BA6A-407CBD079E47}" type="slidenum">
              <a:rPr dirty="0"/>
              <a:pPr marL="25400">
                <a:lnSpc>
                  <a:spcPts val="1520"/>
                </a:lnSpc>
              </a:pPr>
              <a:t>37</a:t>
            </a:fld>
            <a:endParaRPr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p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05790" rIns="0" bIns="0" rtlCol="0">
            <a:spAutoFit/>
          </a:bodyPr>
          <a:lstStyle/>
          <a:p>
            <a:pPr marL="123825">
              <a:lnSpc>
                <a:spcPct val="100000"/>
              </a:lnSpc>
            </a:pPr>
            <a:r>
              <a:rPr spc="-5" dirty="0"/>
              <a:t>Mapping ORM </a:t>
            </a:r>
            <a:r>
              <a:rPr dirty="0"/>
              <a:t>to </a:t>
            </a:r>
            <a:r>
              <a:rPr i="1" spc="-40" dirty="0">
                <a:latin typeface="Georgia"/>
                <a:cs typeface="Georgia"/>
              </a:rPr>
              <a:t>DLR </a:t>
            </a:r>
            <a:r>
              <a:rPr spc="-5" dirty="0"/>
              <a:t>and</a:t>
            </a:r>
            <a:r>
              <a:rPr spc="100" dirty="0"/>
              <a:t> </a:t>
            </a:r>
            <a:r>
              <a:rPr i="1" spc="-15" dirty="0">
                <a:latin typeface="Georgia"/>
                <a:cs typeface="Georgia"/>
              </a:rPr>
              <a:t>SHOIN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39190" y="1310513"/>
            <a:ext cx="1528445" cy="3136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spc="110" dirty="0">
                <a:solidFill>
                  <a:srgbClr val="660066"/>
                </a:solidFill>
                <a:latin typeface="Arial"/>
                <a:cs typeface="Arial"/>
              </a:rPr>
              <a:t>Unary</a:t>
            </a:r>
            <a:r>
              <a:rPr sz="2000" spc="-175" dirty="0">
                <a:solidFill>
                  <a:srgbClr val="660066"/>
                </a:solidFill>
                <a:latin typeface="Arial"/>
                <a:cs typeface="Arial"/>
              </a:rPr>
              <a:t> </a:t>
            </a:r>
            <a:r>
              <a:rPr sz="2000" spc="95" dirty="0">
                <a:solidFill>
                  <a:srgbClr val="660066"/>
                </a:solidFill>
                <a:latin typeface="Arial"/>
                <a:cs typeface="Arial"/>
              </a:rPr>
              <a:t>roles: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121400" y="5586412"/>
            <a:ext cx="2124075" cy="86677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116573" y="5581650"/>
            <a:ext cx="2133600" cy="876300"/>
          </a:xfrm>
          <a:custGeom>
            <a:avLst/>
            <a:gdLst/>
            <a:ahLst/>
            <a:cxnLst/>
            <a:rect l="l" t="t" r="r" b="b"/>
            <a:pathLst>
              <a:path w="2133600" h="876300">
                <a:moveTo>
                  <a:pt x="0" y="876300"/>
                </a:moveTo>
                <a:lnTo>
                  <a:pt x="2133600" y="876300"/>
                </a:lnTo>
                <a:lnTo>
                  <a:pt x="2133600" y="0"/>
                </a:lnTo>
                <a:lnTo>
                  <a:pt x="0" y="0"/>
                </a:lnTo>
                <a:lnTo>
                  <a:pt x="0" y="876300"/>
                </a:lnTo>
                <a:close/>
              </a:path>
            </a:pathLst>
          </a:custGeom>
          <a:ln w="9525">
            <a:solidFill>
              <a:srgbClr val="6600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908175" y="2139886"/>
            <a:ext cx="3556000" cy="93186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403350" y="5803900"/>
            <a:ext cx="3578225" cy="4318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86639" y="5390083"/>
            <a:ext cx="860425" cy="3003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i="1" spc="95" dirty="0">
                <a:solidFill>
                  <a:srgbClr val="000099"/>
                </a:solidFill>
                <a:latin typeface="Palatino Linotype"/>
                <a:cs typeface="Palatino Linotype"/>
              </a:rPr>
              <a:t>SH</a:t>
            </a:r>
            <a:r>
              <a:rPr sz="1800" i="1" spc="120" dirty="0">
                <a:solidFill>
                  <a:srgbClr val="000099"/>
                </a:solidFill>
                <a:latin typeface="Palatino Linotype"/>
                <a:cs typeface="Palatino Linotype"/>
              </a:rPr>
              <a:t>O</a:t>
            </a:r>
            <a:r>
              <a:rPr sz="1800" i="1" spc="215" dirty="0">
                <a:solidFill>
                  <a:srgbClr val="000099"/>
                </a:solidFill>
                <a:latin typeface="Palatino Linotype"/>
                <a:cs typeface="Palatino Linotype"/>
              </a:rPr>
              <a:t>IN</a:t>
            </a:r>
            <a:endParaRPr sz="1800">
              <a:latin typeface="Palatino Linotype"/>
              <a:cs typeface="Palatino Linotype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4294967295"/>
          </p:nvPr>
        </p:nvSpPr>
        <p:spPr>
          <a:xfrm>
            <a:off x="4254500" y="6612422"/>
            <a:ext cx="1098550" cy="2038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520"/>
              </a:lnSpc>
            </a:pPr>
            <a:r>
              <a:rPr dirty="0"/>
              <a:t>Jarrar ©</a:t>
            </a:r>
            <a:r>
              <a:rPr spc="-120" dirty="0"/>
              <a:t> </a:t>
            </a:r>
            <a:r>
              <a:rPr spc="-30" dirty="0">
                <a:latin typeface="Arial"/>
                <a:cs typeface="Arial"/>
              </a:rPr>
              <a:t>2011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4294967295"/>
          </p:nvPr>
        </p:nvSpPr>
        <p:spPr>
          <a:xfrm>
            <a:off x="8783066" y="6612422"/>
            <a:ext cx="248920" cy="2038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520"/>
              </a:lnSpc>
            </a:pPr>
            <a:fld id="{81D60167-4931-47E6-BA6A-407CBD079E47}" type="slidenum">
              <a:rPr dirty="0"/>
              <a:pPr marL="25400">
                <a:lnSpc>
                  <a:spcPts val="1520"/>
                </a:lnSpc>
              </a:pPr>
              <a:t>38</a:t>
            </a:fld>
            <a:endParaRPr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p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05790" rIns="0" bIns="0" rtlCol="0">
            <a:spAutoFit/>
          </a:bodyPr>
          <a:lstStyle/>
          <a:p>
            <a:pPr marL="123825">
              <a:lnSpc>
                <a:spcPct val="100000"/>
              </a:lnSpc>
            </a:pPr>
            <a:r>
              <a:rPr spc="-5" dirty="0"/>
              <a:t>Mapping ORM </a:t>
            </a:r>
            <a:r>
              <a:rPr dirty="0"/>
              <a:t>to </a:t>
            </a:r>
            <a:r>
              <a:rPr i="1" spc="-40" dirty="0">
                <a:latin typeface="Georgia"/>
                <a:cs typeface="Georgia"/>
              </a:rPr>
              <a:t>DLR </a:t>
            </a:r>
            <a:r>
              <a:rPr spc="-5" dirty="0"/>
              <a:t>and</a:t>
            </a:r>
            <a:r>
              <a:rPr spc="100" dirty="0"/>
              <a:t> </a:t>
            </a:r>
            <a:r>
              <a:rPr i="1" spc="-15" dirty="0">
                <a:latin typeface="Georgia"/>
                <a:cs typeface="Georgia"/>
              </a:rPr>
              <a:t>SHOIN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13917" y="1310513"/>
            <a:ext cx="2030095" cy="3136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spc="55" dirty="0">
                <a:solidFill>
                  <a:srgbClr val="660066"/>
                </a:solidFill>
                <a:latin typeface="Arial"/>
                <a:cs typeface="Arial"/>
              </a:rPr>
              <a:t>Role</a:t>
            </a:r>
            <a:r>
              <a:rPr sz="2000" spc="-175" dirty="0">
                <a:solidFill>
                  <a:srgbClr val="660066"/>
                </a:solidFill>
                <a:latin typeface="Arial"/>
                <a:cs typeface="Arial"/>
              </a:rPr>
              <a:t> </a:t>
            </a:r>
            <a:r>
              <a:rPr sz="2000" spc="95" dirty="0">
                <a:solidFill>
                  <a:srgbClr val="660066"/>
                </a:solidFill>
                <a:latin typeface="Arial"/>
                <a:cs typeface="Arial"/>
              </a:rPr>
              <a:t>Mandatory: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300851" y="5632450"/>
            <a:ext cx="2293874" cy="7493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296025" y="5627687"/>
            <a:ext cx="2303780" cy="758825"/>
          </a:xfrm>
          <a:custGeom>
            <a:avLst/>
            <a:gdLst/>
            <a:ahLst/>
            <a:cxnLst/>
            <a:rect l="l" t="t" r="r" b="b"/>
            <a:pathLst>
              <a:path w="2303779" h="758825">
                <a:moveTo>
                  <a:pt x="0" y="758825"/>
                </a:moveTo>
                <a:lnTo>
                  <a:pt x="2303526" y="758825"/>
                </a:lnTo>
                <a:lnTo>
                  <a:pt x="2303526" y="0"/>
                </a:lnTo>
                <a:lnTo>
                  <a:pt x="0" y="0"/>
                </a:lnTo>
                <a:lnTo>
                  <a:pt x="0" y="758825"/>
                </a:lnTo>
                <a:close/>
              </a:path>
            </a:pathLst>
          </a:custGeom>
          <a:ln w="9525">
            <a:solidFill>
              <a:srgbClr val="6600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979676" y="2204973"/>
            <a:ext cx="5118100" cy="86677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979676" y="5775325"/>
            <a:ext cx="3744849" cy="42068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86639" y="5390083"/>
            <a:ext cx="860425" cy="3003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i="1" spc="95" dirty="0">
                <a:solidFill>
                  <a:srgbClr val="000099"/>
                </a:solidFill>
                <a:latin typeface="Palatino Linotype"/>
                <a:cs typeface="Palatino Linotype"/>
              </a:rPr>
              <a:t>SH</a:t>
            </a:r>
            <a:r>
              <a:rPr sz="1800" i="1" spc="120" dirty="0">
                <a:solidFill>
                  <a:srgbClr val="000099"/>
                </a:solidFill>
                <a:latin typeface="Palatino Linotype"/>
                <a:cs typeface="Palatino Linotype"/>
              </a:rPr>
              <a:t>O</a:t>
            </a:r>
            <a:r>
              <a:rPr sz="1800" i="1" spc="215" dirty="0">
                <a:solidFill>
                  <a:srgbClr val="000099"/>
                </a:solidFill>
                <a:latin typeface="Palatino Linotype"/>
                <a:cs typeface="Palatino Linotype"/>
              </a:rPr>
              <a:t>IN</a:t>
            </a:r>
            <a:endParaRPr sz="1800">
              <a:latin typeface="Palatino Linotype"/>
              <a:cs typeface="Palatino Linotype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4294967295"/>
          </p:nvPr>
        </p:nvSpPr>
        <p:spPr>
          <a:xfrm>
            <a:off x="4254500" y="6612422"/>
            <a:ext cx="1098550" cy="2038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520"/>
              </a:lnSpc>
            </a:pPr>
            <a:r>
              <a:rPr dirty="0"/>
              <a:t>Jarrar ©</a:t>
            </a:r>
            <a:r>
              <a:rPr spc="-120" dirty="0"/>
              <a:t> </a:t>
            </a:r>
            <a:r>
              <a:rPr spc="-30" dirty="0">
                <a:latin typeface="Arial"/>
                <a:cs typeface="Arial"/>
              </a:rPr>
              <a:t>2011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4294967295"/>
          </p:nvPr>
        </p:nvSpPr>
        <p:spPr>
          <a:xfrm>
            <a:off x="8783066" y="6612422"/>
            <a:ext cx="248920" cy="2038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520"/>
              </a:lnSpc>
            </a:pPr>
            <a:fld id="{81D60167-4931-47E6-BA6A-407CBD079E47}" type="slidenum">
              <a:rPr dirty="0"/>
              <a:pPr marL="25400">
                <a:lnSpc>
                  <a:spcPts val="1520"/>
                </a:lnSpc>
              </a:pPr>
              <a:t>39</a:t>
            </a:fld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9"/>
          <p:cNvSpPr txBox="1"/>
          <p:nvPr/>
        </p:nvSpPr>
        <p:spPr>
          <a:xfrm>
            <a:off x="609600" y="4775200"/>
            <a:ext cx="8204200" cy="711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400"/>
              </a:lnSpc>
              <a:tabLst>
                <a:tab pos="254000" algn="l"/>
              </a:tabLst>
            </a:pPr>
            <a:r>
              <a:rPr lang="en-CA" sz="2004" dirty="0" smtClean="0">
                <a:solidFill>
                  <a:srgbClr val="990000"/>
                </a:solidFill>
                <a:latin typeface="Wingdings"/>
                <a:cs typeface="Wingdings"/>
              </a:rPr>
              <a:t></a:t>
            </a:r>
            <a:r>
              <a:rPr lang="en-CA" sz="2004" dirty="0" smtClean="0">
                <a:solidFill>
                  <a:srgbClr val="990000"/>
                </a:solidFill>
                <a:latin typeface="Arial"/>
                <a:cs typeface="Arial"/>
              </a:rPr>
              <a:t>How to process the above axioms to know that an axiom can</a:t>
            </a:r>
            <a:r>
              <a:rPr lang="en-CA" sz="2004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004" dirty="0" smtClean="0">
                <a:solidFill>
                  <a:srgbClr val="000000"/>
                </a:solidFill>
                <a:latin typeface="Times New Roman"/>
              </a:rPr>
            </a:br>
            <a:r>
              <a:rPr lang="en-CA" sz="2004" dirty="0" smtClean="0">
                <a:solidFill>
                  <a:srgbClr val="990000"/>
                </a:solidFill>
                <a:latin typeface="Arial"/>
                <a:cs typeface="Arial"/>
              </a:rPr>
              <a:t>	be derived from (=implied by) another axiom.</a:t>
            </a:r>
          </a:p>
          <a:p>
            <a:pPr>
              <a:lnSpc>
                <a:spcPts val="2400"/>
              </a:lnSpc>
            </a:pPr>
            <a:endParaRPr lang="en-CA" sz="2004" dirty="0">
              <a:solidFill>
                <a:srgbClr val="0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70686" y="3669268"/>
            <a:ext cx="37176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∀ </a:t>
            </a:r>
            <a:r>
              <a:rPr lang="en-CA" dirty="0" smtClean="0">
                <a:solidFill>
                  <a:srgbClr val="990000"/>
                </a:solidFill>
                <a:latin typeface="Arial"/>
                <a:cs typeface="Arial"/>
              </a:rPr>
              <a:t>x </a:t>
            </a:r>
            <a:r>
              <a:rPr lang="en-CA" dirty="0">
                <a:solidFill>
                  <a:srgbClr val="990000"/>
                </a:solidFill>
                <a:latin typeface="Arial"/>
                <a:cs typeface="Arial"/>
              </a:rPr>
              <a:t>Student(x) </a:t>
            </a:r>
            <a:r>
              <a:rPr lang="en-CA" dirty="0" smtClean="0">
                <a:solidFill>
                  <a:srgbClr val="990000"/>
                </a:solidFill>
                <a:latin typeface="Times New Roman"/>
                <a:cs typeface="Times New Roman"/>
              </a:rPr>
              <a:t>∩</a:t>
            </a:r>
            <a:r>
              <a:rPr lang="en-CA" dirty="0" smtClean="0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lang="en-CA" dirty="0">
                <a:solidFill>
                  <a:srgbClr val="990000"/>
                </a:solidFill>
                <a:latin typeface="Arial"/>
                <a:cs typeface="Arial"/>
              </a:rPr>
              <a:t>Employee (x) = </a:t>
            </a:r>
            <a:r>
              <a:rPr lang="en-US" dirty="0"/>
              <a:t>∅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5791200" y="1905000"/>
            <a:ext cx="2971800" cy="2676899"/>
            <a:chOff x="5791200" y="1981200"/>
            <a:chExt cx="2971800" cy="2676899"/>
          </a:xfrm>
        </p:grpSpPr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791200" y="1981200"/>
              <a:ext cx="2971800" cy="26768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TextBox 4"/>
            <p:cNvSpPr txBox="1"/>
            <p:nvPr/>
          </p:nvSpPr>
          <p:spPr>
            <a:xfrm>
              <a:off x="7010400" y="2260600"/>
              <a:ext cx="495300" cy="254000"/>
            </a:xfrm>
            <a:prstGeom prst="rect">
              <a:avLst/>
            </a:prstGeom>
            <a:noFill/>
          </p:spPr>
          <p:txBody>
            <a:bodyPr vert="horz" wrap="none" lIns="0" tIns="0" rIns="0" bIns="0" rtlCol="0">
              <a:spAutoFit/>
            </a:bodyPr>
            <a:lstStyle/>
            <a:p>
              <a:pPr>
                <a:lnSpc>
                  <a:spcPts val="1400"/>
                </a:lnSpc>
              </a:pPr>
              <a:r>
                <a:rPr lang="en-CA" sz="1210" b="1" dirty="0" smtClean="0">
                  <a:solidFill>
                    <a:srgbClr val="000000"/>
                  </a:solidFill>
                  <a:latin typeface="Times New Roman Bold"/>
                  <a:cs typeface="Times New Roman Bold"/>
                </a:rPr>
                <a:t>Person</a:t>
              </a:r>
            </a:p>
            <a:p>
              <a:pPr>
                <a:lnSpc>
                  <a:spcPts val="1380"/>
                </a:lnSpc>
              </a:pPr>
              <a:endParaRPr lang="en-CA" sz="1200" dirty="0">
                <a:solidFill>
                  <a:srgbClr val="000000"/>
                </a:solidFill>
              </a:endParaRPr>
            </a:p>
          </p:txBody>
        </p:sp>
        <p:sp>
          <p:nvSpPr>
            <p:cNvPr id="7" name="TextBox 9"/>
            <p:cNvSpPr txBox="1"/>
            <p:nvPr/>
          </p:nvSpPr>
          <p:spPr>
            <a:xfrm>
              <a:off x="5994400" y="3200400"/>
              <a:ext cx="863600" cy="228600"/>
            </a:xfrm>
            <a:prstGeom prst="rect">
              <a:avLst/>
            </a:prstGeom>
            <a:noFill/>
          </p:spPr>
          <p:txBody>
            <a:bodyPr vert="horz" wrap="none" lIns="0" tIns="0" rIns="0" bIns="0" rtlCol="0">
              <a:spAutoFit/>
            </a:bodyPr>
            <a:lstStyle/>
            <a:p>
              <a:pPr>
                <a:lnSpc>
                  <a:spcPts val="1080"/>
                </a:lnSpc>
              </a:pPr>
              <a:r>
                <a:rPr lang="en-CA" sz="1210" b="1" dirty="0" smtClean="0">
                  <a:solidFill>
                    <a:srgbClr val="000000"/>
                  </a:solidFill>
                  <a:latin typeface="Times New Roman Bold"/>
                  <a:cs typeface="Times New Roman Bold"/>
                </a:rPr>
                <a:t>Employee</a:t>
              </a:r>
            </a:p>
            <a:p>
              <a:pPr>
                <a:lnSpc>
                  <a:spcPts val="1080"/>
                </a:lnSpc>
              </a:pPr>
              <a:endParaRPr dirty="0"/>
            </a:p>
          </p:txBody>
        </p:sp>
        <p:sp>
          <p:nvSpPr>
            <p:cNvPr id="8" name="TextBox 10"/>
            <p:cNvSpPr txBox="1"/>
            <p:nvPr/>
          </p:nvSpPr>
          <p:spPr>
            <a:xfrm>
              <a:off x="7772400" y="3200400"/>
              <a:ext cx="736600" cy="228600"/>
            </a:xfrm>
            <a:prstGeom prst="rect">
              <a:avLst/>
            </a:prstGeom>
            <a:noFill/>
          </p:spPr>
          <p:txBody>
            <a:bodyPr vert="horz" wrap="none" lIns="0" tIns="0" rIns="0" bIns="0" rtlCol="0">
              <a:spAutoFit/>
            </a:bodyPr>
            <a:lstStyle/>
            <a:p>
              <a:pPr>
                <a:lnSpc>
                  <a:spcPts val="1380"/>
                </a:lnSpc>
              </a:pPr>
              <a:r>
                <a:rPr lang="en-CA" sz="1210" b="1" dirty="0" smtClean="0">
                  <a:solidFill>
                    <a:srgbClr val="000000"/>
                  </a:solidFill>
                  <a:latin typeface="Times New Roman Bold"/>
                  <a:cs typeface="Times New Roman Bold"/>
                </a:rPr>
                <a:t>Student</a:t>
              </a:r>
            </a:p>
            <a:p>
              <a:pPr>
                <a:lnSpc>
                  <a:spcPts val="1380"/>
                </a:lnSpc>
              </a:pPr>
              <a:endParaRPr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934200" y="4009975"/>
              <a:ext cx="990600" cy="333425"/>
            </a:xfrm>
            <a:prstGeom prst="rect">
              <a:avLst/>
            </a:prstGeom>
            <a:noFill/>
          </p:spPr>
          <p:txBody>
            <a:bodyPr vert="horz" wrap="square" lIns="0" tIns="0" rIns="0" bIns="0" rtlCol="0">
              <a:spAutoFit/>
            </a:bodyPr>
            <a:lstStyle/>
            <a:p>
              <a:pPr>
                <a:lnSpc>
                  <a:spcPts val="1265"/>
                </a:lnSpc>
              </a:pPr>
              <a:r>
                <a:rPr lang="en-CA" sz="1113" b="1" dirty="0" smtClean="0">
                  <a:solidFill>
                    <a:srgbClr val="000000"/>
                  </a:solidFill>
                  <a:latin typeface="Times New Roman Bold"/>
                  <a:cs typeface="Times New Roman Bold"/>
                </a:rPr>
                <a:t>PhD Student</a:t>
              </a:r>
            </a:p>
            <a:p>
              <a:pPr>
                <a:lnSpc>
                  <a:spcPts val="1265"/>
                </a:lnSpc>
              </a:pPr>
              <a:endParaRPr lang="en-CA" sz="1103" dirty="0">
                <a:solidFill>
                  <a:srgbClr val="00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p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05790" rIns="0" bIns="0" rtlCol="0">
            <a:spAutoFit/>
          </a:bodyPr>
          <a:lstStyle/>
          <a:p>
            <a:pPr marL="123825">
              <a:lnSpc>
                <a:spcPct val="100000"/>
              </a:lnSpc>
            </a:pPr>
            <a:r>
              <a:rPr spc="-5" dirty="0"/>
              <a:t>Mapping ORM </a:t>
            </a:r>
            <a:r>
              <a:rPr dirty="0"/>
              <a:t>to </a:t>
            </a:r>
            <a:r>
              <a:rPr i="1" spc="-40" dirty="0">
                <a:latin typeface="Georgia"/>
                <a:cs typeface="Georgia"/>
              </a:rPr>
              <a:t>DLR </a:t>
            </a:r>
            <a:r>
              <a:rPr spc="-5" dirty="0"/>
              <a:t>and</a:t>
            </a:r>
            <a:r>
              <a:rPr spc="100" dirty="0"/>
              <a:t> </a:t>
            </a:r>
            <a:r>
              <a:rPr i="1" spc="-15" dirty="0">
                <a:latin typeface="Georgia"/>
                <a:cs typeface="Georgia"/>
              </a:rPr>
              <a:t>SHOIN</a:t>
            </a:r>
          </a:p>
        </p:txBody>
      </p:sp>
      <p:sp>
        <p:nvSpPr>
          <p:cNvPr id="3" name="object 3"/>
          <p:cNvSpPr/>
          <p:nvPr/>
        </p:nvSpPr>
        <p:spPr>
          <a:xfrm>
            <a:off x="1795526" y="1700148"/>
            <a:ext cx="4348099" cy="18732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476375" y="5878512"/>
            <a:ext cx="5183251" cy="64293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678676" y="5705475"/>
            <a:ext cx="1896999" cy="103663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673850" y="5700712"/>
            <a:ext cx="1906905" cy="1046480"/>
          </a:xfrm>
          <a:custGeom>
            <a:avLst/>
            <a:gdLst/>
            <a:ahLst/>
            <a:cxnLst/>
            <a:rect l="l" t="t" r="r" b="b"/>
            <a:pathLst>
              <a:path w="1906904" h="1046479">
                <a:moveTo>
                  <a:pt x="0" y="1046162"/>
                </a:moveTo>
                <a:lnTo>
                  <a:pt x="1906651" y="1046162"/>
                </a:lnTo>
                <a:lnTo>
                  <a:pt x="1906651" y="0"/>
                </a:lnTo>
                <a:lnTo>
                  <a:pt x="0" y="0"/>
                </a:lnTo>
                <a:lnTo>
                  <a:pt x="0" y="1046162"/>
                </a:lnTo>
                <a:close/>
              </a:path>
            </a:pathLst>
          </a:custGeom>
          <a:ln w="9525">
            <a:solidFill>
              <a:srgbClr val="6600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813917" y="1310513"/>
            <a:ext cx="2844800" cy="3136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spc="95" dirty="0">
                <a:solidFill>
                  <a:srgbClr val="660066"/>
                </a:solidFill>
                <a:latin typeface="Arial"/>
                <a:cs typeface="Arial"/>
              </a:rPr>
              <a:t>Disjunctive</a:t>
            </a:r>
            <a:r>
              <a:rPr sz="2000" spc="-155" dirty="0">
                <a:solidFill>
                  <a:srgbClr val="660066"/>
                </a:solidFill>
                <a:latin typeface="Arial"/>
                <a:cs typeface="Arial"/>
              </a:rPr>
              <a:t> </a:t>
            </a:r>
            <a:r>
              <a:rPr sz="2000" spc="95" dirty="0">
                <a:solidFill>
                  <a:srgbClr val="660066"/>
                </a:solidFill>
                <a:latin typeface="Arial"/>
                <a:cs typeface="Arial"/>
              </a:rPr>
              <a:t>Mandatory:</a:t>
            </a:r>
            <a:endParaRPr sz="2000">
              <a:latin typeface="Arial"/>
              <a:cs typeface="Arial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4294967295"/>
          </p:nvPr>
        </p:nvSpPr>
        <p:spPr>
          <a:xfrm>
            <a:off x="4254500" y="6612422"/>
            <a:ext cx="1098550" cy="2038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520"/>
              </a:lnSpc>
            </a:pPr>
            <a:r>
              <a:rPr dirty="0"/>
              <a:t>Jarrar ©</a:t>
            </a:r>
            <a:r>
              <a:rPr spc="-120" dirty="0"/>
              <a:t> </a:t>
            </a:r>
            <a:r>
              <a:rPr spc="-30" dirty="0">
                <a:latin typeface="Arial"/>
                <a:cs typeface="Arial"/>
              </a:rPr>
              <a:t>2011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4294967295"/>
          </p:nvPr>
        </p:nvSpPr>
        <p:spPr>
          <a:xfrm>
            <a:off x="8783066" y="6612422"/>
            <a:ext cx="248920" cy="2038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520"/>
              </a:lnSpc>
            </a:pPr>
            <a:fld id="{81D60167-4931-47E6-BA6A-407CBD079E47}" type="slidenum">
              <a:rPr dirty="0"/>
              <a:pPr marL="25400">
                <a:lnSpc>
                  <a:spcPts val="1520"/>
                </a:lnSpc>
              </a:pPr>
              <a:t>40</a:t>
            </a:fld>
            <a:endParaRPr dirty="0"/>
          </a:p>
        </p:txBody>
      </p:sp>
      <p:sp>
        <p:nvSpPr>
          <p:cNvPr id="8" name="object 8"/>
          <p:cNvSpPr txBox="1"/>
          <p:nvPr/>
        </p:nvSpPr>
        <p:spPr>
          <a:xfrm>
            <a:off x="186639" y="5390083"/>
            <a:ext cx="860425" cy="3003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i="1" spc="95" dirty="0">
                <a:solidFill>
                  <a:srgbClr val="000099"/>
                </a:solidFill>
                <a:latin typeface="Palatino Linotype"/>
                <a:cs typeface="Palatino Linotype"/>
              </a:rPr>
              <a:t>SH</a:t>
            </a:r>
            <a:r>
              <a:rPr sz="1800" i="1" spc="120" dirty="0">
                <a:solidFill>
                  <a:srgbClr val="000099"/>
                </a:solidFill>
                <a:latin typeface="Palatino Linotype"/>
                <a:cs typeface="Palatino Linotype"/>
              </a:rPr>
              <a:t>O</a:t>
            </a:r>
            <a:r>
              <a:rPr sz="1800" i="1" spc="215" dirty="0">
                <a:solidFill>
                  <a:srgbClr val="000099"/>
                </a:solidFill>
                <a:latin typeface="Palatino Linotype"/>
                <a:cs typeface="Palatino Linotype"/>
              </a:rPr>
              <a:t>IN</a:t>
            </a:r>
            <a:endParaRPr sz="1800">
              <a:latin typeface="Palatino Linotype"/>
              <a:cs typeface="Palatino Linotype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p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05790" rIns="0" bIns="0" rtlCol="0">
            <a:spAutoFit/>
          </a:bodyPr>
          <a:lstStyle/>
          <a:p>
            <a:pPr marL="123825">
              <a:lnSpc>
                <a:spcPct val="100000"/>
              </a:lnSpc>
            </a:pPr>
            <a:r>
              <a:rPr spc="-5" dirty="0"/>
              <a:t>Mapping ORM </a:t>
            </a:r>
            <a:r>
              <a:rPr dirty="0"/>
              <a:t>to </a:t>
            </a:r>
            <a:r>
              <a:rPr i="1" spc="-40" dirty="0">
                <a:latin typeface="Georgia"/>
                <a:cs typeface="Georgia"/>
              </a:rPr>
              <a:t>DLR </a:t>
            </a:r>
            <a:r>
              <a:rPr spc="-5" dirty="0"/>
              <a:t>and</a:t>
            </a:r>
            <a:r>
              <a:rPr spc="100" dirty="0"/>
              <a:t> </a:t>
            </a:r>
            <a:r>
              <a:rPr i="1" spc="-15" dirty="0">
                <a:latin typeface="Georgia"/>
                <a:cs typeface="Georgia"/>
              </a:rPr>
              <a:t>SHOIN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13917" y="1310513"/>
            <a:ext cx="2178050" cy="3136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spc="55" dirty="0">
                <a:solidFill>
                  <a:srgbClr val="660066"/>
                </a:solidFill>
                <a:latin typeface="Arial"/>
                <a:cs typeface="Arial"/>
              </a:rPr>
              <a:t>Role</a:t>
            </a:r>
            <a:r>
              <a:rPr sz="2000" spc="-155" dirty="0">
                <a:solidFill>
                  <a:srgbClr val="660066"/>
                </a:solidFill>
                <a:latin typeface="Arial"/>
                <a:cs typeface="Arial"/>
              </a:rPr>
              <a:t> </a:t>
            </a:r>
            <a:r>
              <a:rPr sz="2000" spc="90" dirty="0">
                <a:solidFill>
                  <a:srgbClr val="660066"/>
                </a:solidFill>
                <a:latin typeface="Arial"/>
                <a:cs typeface="Arial"/>
              </a:rPr>
              <a:t>Uniqueness: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839976" y="2255773"/>
            <a:ext cx="5149850" cy="9588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839976" y="5889625"/>
            <a:ext cx="3794125" cy="42227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502400" y="5808662"/>
            <a:ext cx="2173351" cy="64452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497573" y="5803900"/>
            <a:ext cx="2183130" cy="654050"/>
          </a:xfrm>
          <a:custGeom>
            <a:avLst/>
            <a:gdLst/>
            <a:ahLst/>
            <a:cxnLst/>
            <a:rect l="l" t="t" r="r" b="b"/>
            <a:pathLst>
              <a:path w="2183129" h="654050">
                <a:moveTo>
                  <a:pt x="0" y="654050"/>
                </a:moveTo>
                <a:lnTo>
                  <a:pt x="2182749" y="654050"/>
                </a:lnTo>
                <a:lnTo>
                  <a:pt x="2182749" y="0"/>
                </a:lnTo>
                <a:lnTo>
                  <a:pt x="0" y="0"/>
                </a:lnTo>
                <a:lnTo>
                  <a:pt x="0" y="654050"/>
                </a:lnTo>
                <a:close/>
              </a:path>
            </a:pathLst>
          </a:custGeom>
          <a:ln w="9525">
            <a:solidFill>
              <a:srgbClr val="6600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86639" y="5390083"/>
            <a:ext cx="860425" cy="3003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i="1" spc="95" dirty="0">
                <a:solidFill>
                  <a:srgbClr val="000099"/>
                </a:solidFill>
                <a:latin typeface="Palatino Linotype"/>
                <a:cs typeface="Palatino Linotype"/>
              </a:rPr>
              <a:t>SH</a:t>
            </a:r>
            <a:r>
              <a:rPr sz="1800" i="1" spc="120" dirty="0">
                <a:solidFill>
                  <a:srgbClr val="000099"/>
                </a:solidFill>
                <a:latin typeface="Palatino Linotype"/>
                <a:cs typeface="Palatino Linotype"/>
              </a:rPr>
              <a:t>O</a:t>
            </a:r>
            <a:r>
              <a:rPr sz="1800" i="1" spc="215" dirty="0">
                <a:solidFill>
                  <a:srgbClr val="000099"/>
                </a:solidFill>
                <a:latin typeface="Palatino Linotype"/>
                <a:cs typeface="Palatino Linotype"/>
              </a:rPr>
              <a:t>IN</a:t>
            </a:r>
            <a:endParaRPr sz="1800">
              <a:latin typeface="Palatino Linotype"/>
              <a:cs typeface="Palatino Linotype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4294967295"/>
          </p:nvPr>
        </p:nvSpPr>
        <p:spPr>
          <a:xfrm>
            <a:off x="4254500" y="6612422"/>
            <a:ext cx="1098550" cy="2038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520"/>
              </a:lnSpc>
            </a:pPr>
            <a:r>
              <a:rPr dirty="0"/>
              <a:t>Jarrar ©</a:t>
            </a:r>
            <a:r>
              <a:rPr spc="-120" dirty="0"/>
              <a:t> </a:t>
            </a:r>
            <a:r>
              <a:rPr spc="-30" dirty="0">
                <a:latin typeface="Arial"/>
                <a:cs typeface="Arial"/>
              </a:rPr>
              <a:t>2011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4294967295"/>
          </p:nvPr>
        </p:nvSpPr>
        <p:spPr>
          <a:xfrm>
            <a:off x="8783066" y="6612422"/>
            <a:ext cx="248920" cy="2038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520"/>
              </a:lnSpc>
            </a:pPr>
            <a:fld id="{81D60167-4931-47E6-BA6A-407CBD079E47}" type="slidenum">
              <a:rPr dirty="0"/>
              <a:pPr marL="25400">
                <a:lnSpc>
                  <a:spcPts val="1520"/>
                </a:lnSpc>
              </a:pPr>
              <a:t>41</a:t>
            </a:fld>
            <a:endParaRPr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p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05790" rIns="0" bIns="0" rtlCol="0">
            <a:spAutoFit/>
          </a:bodyPr>
          <a:lstStyle/>
          <a:p>
            <a:pPr marL="123825">
              <a:lnSpc>
                <a:spcPct val="100000"/>
              </a:lnSpc>
            </a:pPr>
            <a:r>
              <a:rPr spc="-5" dirty="0"/>
              <a:t>Mapping ORM </a:t>
            </a:r>
            <a:r>
              <a:rPr dirty="0"/>
              <a:t>to </a:t>
            </a:r>
            <a:r>
              <a:rPr i="1" spc="-40" dirty="0">
                <a:latin typeface="Georgia"/>
                <a:cs typeface="Georgia"/>
              </a:rPr>
              <a:t>DLR </a:t>
            </a:r>
            <a:r>
              <a:rPr spc="-5" dirty="0"/>
              <a:t>and</a:t>
            </a:r>
            <a:r>
              <a:rPr spc="100" dirty="0"/>
              <a:t> </a:t>
            </a:r>
            <a:r>
              <a:rPr i="1" spc="-15" dirty="0">
                <a:latin typeface="Georgia"/>
                <a:cs typeface="Georgia"/>
              </a:rPr>
              <a:t>SHOIN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13917" y="1310513"/>
            <a:ext cx="2670175" cy="3136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spc="100" dirty="0">
                <a:solidFill>
                  <a:srgbClr val="660066"/>
                </a:solidFill>
                <a:latin typeface="Arial"/>
                <a:cs typeface="Arial"/>
              </a:rPr>
              <a:t>Predicate</a:t>
            </a:r>
            <a:r>
              <a:rPr sz="2000" spc="-165" dirty="0">
                <a:solidFill>
                  <a:srgbClr val="660066"/>
                </a:solidFill>
                <a:latin typeface="Arial"/>
                <a:cs typeface="Arial"/>
              </a:rPr>
              <a:t> </a:t>
            </a:r>
            <a:r>
              <a:rPr sz="2000" spc="95" dirty="0">
                <a:solidFill>
                  <a:srgbClr val="660066"/>
                </a:solidFill>
                <a:latin typeface="Arial"/>
                <a:cs typeface="Arial"/>
              </a:rPr>
              <a:t>Mandatory: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763776" y="2060575"/>
            <a:ext cx="5457825" cy="129705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86639" y="5390083"/>
            <a:ext cx="3799204" cy="7981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i="1" spc="150" dirty="0">
                <a:solidFill>
                  <a:srgbClr val="000099"/>
                </a:solidFill>
                <a:latin typeface="Palatino Linotype"/>
                <a:cs typeface="Palatino Linotype"/>
              </a:rPr>
              <a:t>SHOIN</a:t>
            </a:r>
            <a:endParaRPr sz="1800">
              <a:latin typeface="Palatino Linotype"/>
              <a:cs typeface="Palatino Linotype"/>
            </a:endParaRPr>
          </a:p>
          <a:p>
            <a:pPr>
              <a:lnSpc>
                <a:spcPct val="100000"/>
              </a:lnSpc>
              <a:spcBef>
                <a:spcPts val="56"/>
              </a:spcBef>
            </a:pPr>
            <a:endParaRPr sz="1600">
              <a:latin typeface="Times New Roman"/>
              <a:cs typeface="Times New Roman"/>
            </a:endParaRPr>
          </a:p>
          <a:p>
            <a:pPr marL="2101850">
              <a:lnSpc>
                <a:spcPct val="100000"/>
              </a:lnSpc>
            </a:pPr>
            <a:r>
              <a:rPr sz="1800" dirty="0">
                <a:solidFill>
                  <a:srgbClr val="FF0000"/>
                </a:solidFill>
                <a:latin typeface="Arial"/>
                <a:cs typeface="Arial"/>
              </a:rPr>
              <a:t>-- </a:t>
            </a:r>
            <a:r>
              <a:rPr sz="1800" spc="75" dirty="0">
                <a:solidFill>
                  <a:srgbClr val="FF0000"/>
                </a:solidFill>
                <a:latin typeface="Arial"/>
                <a:cs typeface="Arial"/>
              </a:rPr>
              <a:t>No </a:t>
            </a:r>
            <a:r>
              <a:rPr sz="1800" spc="110" dirty="0">
                <a:solidFill>
                  <a:srgbClr val="FF0000"/>
                </a:solidFill>
                <a:latin typeface="Arial"/>
                <a:cs typeface="Arial"/>
              </a:rPr>
              <a:t>Support</a:t>
            </a:r>
            <a:r>
              <a:rPr sz="1800" spc="-35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0000"/>
                </a:solidFill>
                <a:latin typeface="Arial"/>
                <a:cs typeface="Arial"/>
              </a:rPr>
              <a:t>--</a:t>
            </a:r>
            <a:endParaRPr sz="18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4294967295"/>
          </p:nvPr>
        </p:nvSpPr>
        <p:spPr>
          <a:xfrm>
            <a:off x="4254500" y="6612422"/>
            <a:ext cx="1098550" cy="2038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520"/>
              </a:lnSpc>
            </a:pPr>
            <a:r>
              <a:rPr dirty="0"/>
              <a:t>Jarrar ©</a:t>
            </a:r>
            <a:r>
              <a:rPr spc="-120" dirty="0"/>
              <a:t> </a:t>
            </a:r>
            <a:r>
              <a:rPr spc="-30" dirty="0">
                <a:latin typeface="Arial"/>
                <a:cs typeface="Arial"/>
              </a:rPr>
              <a:t>2011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4294967295"/>
          </p:nvPr>
        </p:nvSpPr>
        <p:spPr>
          <a:xfrm>
            <a:off x="8783066" y="6612422"/>
            <a:ext cx="248920" cy="2038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520"/>
              </a:lnSpc>
            </a:pPr>
            <a:fld id="{81D60167-4931-47E6-BA6A-407CBD079E47}" type="slidenum">
              <a:rPr dirty="0"/>
              <a:pPr marL="25400">
                <a:lnSpc>
                  <a:spcPts val="1520"/>
                </a:lnSpc>
              </a:pPr>
              <a:t>42</a:t>
            </a:fld>
            <a:endParaRPr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p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05790" rIns="0" bIns="0" rtlCol="0">
            <a:spAutoFit/>
          </a:bodyPr>
          <a:lstStyle/>
          <a:p>
            <a:pPr marL="123825">
              <a:lnSpc>
                <a:spcPct val="100000"/>
              </a:lnSpc>
            </a:pPr>
            <a:r>
              <a:rPr spc="-5" dirty="0"/>
              <a:t>Mapping ORM </a:t>
            </a:r>
            <a:r>
              <a:rPr dirty="0"/>
              <a:t>to </a:t>
            </a:r>
            <a:r>
              <a:rPr i="1" spc="-40" dirty="0">
                <a:latin typeface="Georgia"/>
                <a:cs typeface="Georgia"/>
              </a:rPr>
              <a:t>DLR </a:t>
            </a:r>
            <a:r>
              <a:rPr spc="-5" dirty="0"/>
              <a:t>and</a:t>
            </a:r>
            <a:r>
              <a:rPr spc="100" dirty="0"/>
              <a:t> </a:t>
            </a:r>
            <a:r>
              <a:rPr i="1" spc="-15" dirty="0">
                <a:latin typeface="Georgia"/>
                <a:cs typeface="Georgia"/>
              </a:rPr>
              <a:t>SHOIN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13917" y="1310513"/>
            <a:ext cx="2508250" cy="3136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spc="90" dirty="0">
                <a:solidFill>
                  <a:srgbClr val="660066"/>
                </a:solidFill>
                <a:latin typeface="Arial"/>
                <a:cs typeface="Arial"/>
              </a:rPr>
              <a:t>External</a:t>
            </a:r>
            <a:r>
              <a:rPr sz="2000" spc="-150" dirty="0">
                <a:solidFill>
                  <a:srgbClr val="660066"/>
                </a:solidFill>
                <a:latin typeface="Arial"/>
                <a:cs typeface="Arial"/>
              </a:rPr>
              <a:t> </a:t>
            </a:r>
            <a:r>
              <a:rPr sz="2000" spc="95" dirty="0">
                <a:solidFill>
                  <a:srgbClr val="660066"/>
                </a:solidFill>
                <a:latin typeface="Arial"/>
                <a:cs typeface="Arial"/>
              </a:rPr>
              <a:t>Mandatory: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087626" y="1844675"/>
            <a:ext cx="4556125" cy="207962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86639" y="5390083"/>
            <a:ext cx="3799204" cy="7981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i="1" spc="150" dirty="0">
                <a:solidFill>
                  <a:srgbClr val="000099"/>
                </a:solidFill>
                <a:latin typeface="Palatino Linotype"/>
                <a:cs typeface="Palatino Linotype"/>
              </a:rPr>
              <a:t>SHOIN</a:t>
            </a:r>
            <a:endParaRPr sz="1800">
              <a:latin typeface="Palatino Linotype"/>
              <a:cs typeface="Palatino Linotype"/>
            </a:endParaRPr>
          </a:p>
          <a:p>
            <a:pPr>
              <a:lnSpc>
                <a:spcPct val="100000"/>
              </a:lnSpc>
              <a:spcBef>
                <a:spcPts val="56"/>
              </a:spcBef>
            </a:pPr>
            <a:endParaRPr sz="1600">
              <a:latin typeface="Times New Roman"/>
              <a:cs typeface="Times New Roman"/>
            </a:endParaRPr>
          </a:p>
          <a:p>
            <a:pPr marL="2101850">
              <a:lnSpc>
                <a:spcPct val="100000"/>
              </a:lnSpc>
            </a:pPr>
            <a:r>
              <a:rPr sz="1800" dirty="0">
                <a:solidFill>
                  <a:srgbClr val="FF0000"/>
                </a:solidFill>
                <a:latin typeface="Arial"/>
                <a:cs typeface="Arial"/>
              </a:rPr>
              <a:t>-- </a:t>
            </a:r>
            <a:r>
              <a:rPr sz="1800" spc="75" dirty="0">
                <a:solidFill>
                  <a:srgbClr val="FF0000"/>
                </a:solidFill>
                <a:latin typeface="Arial"/>
                <a:cs typeface="Arial"/>
              </a:rPr>
              <a:t>No </a:t>
            </a:r>
            <a:r>
              <a:rPr sz="1800" spc="110" dirty="0">
                <a:solidFill>
                  <a:srgbClr val="FF0000"/>
                </a:solidFill>
                <a:latin typeface="Arial"/>
                <a:cs typeface="Arial"/>
              </a:rPr>
              <a:t>Support</a:t>
            </a:r>
            <a:r>
              <a:rPr sz="1800" spc="-35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0000"/>
                </a:solidFill>
                <a:latin typeface="Arial"/>
                <a:cs typeface="Arial"/>
              </a:rPr>
              <a:t>--</a:t>
            </a:r>
            <a:endParaRPr sz="18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4294967295"/>
          </p:nvPr>
        </p:nvSpPr>
        <p:spPr>
          <a:xfrm>
            <a:off x="4254500" y="6612422"/>
            <a:ext cx="1098550" cy="2038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520"/>
              </a:lnSpc>
            </a:pPr>
            <a:r>
              <a:rPr dirty="0"/>
              <a:t>Jarrar ©</a:t>
            </a:r>
            <a:r>
              <a:rPr spc="-120" dirty="0"/>
              <a:t> </a:t>
            </a:r>
            <a:r>
              <a:rPr spc="-30" dirty="0">
                <a:latin typeface="Arial"/>
                <a:cs typeface="Arial"/>
              </a:rPr>
              <a:t>2011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4294967295"/>
          </p:nvPr>
        </p:nvSpPr>
        <p:spPr>
          <a:xfrm>
            <a:off x="8783066" y="6612422"/>
            <a:ext cx="248920" cy="2038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520"/>
              </a:lnSpc>
            </a:pPr>
            <a:fld id="{81D60167-4931-47E6-BA6A-407CBD079E47}" type="slidenum">
              <a:rPr dirty="0"/>
              <a:pPr marL="25400">
                <a:lnSpc>
                  <a:spcPts val="1520"/>
                </a:lnSpc>
              </a:pPr>
              <a:t>43</a:t>
            </a:fld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p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05790" rIns="0" bIns="0" rtlCol="0">
            <a:spAutoFit/>
          </a:bodyPr>
          <a:lstStyle/>
          <a:p>
            <a:pPr marL="123825">
              <a:lnSpc>
                <a:spcPct val="100000"/>
              </a:lnSpc>
            </a:pPr>
            <a:r>
              <a:rPr spc="-5" dirty="0"/>
              <a:t>Mapping ORM </a:t>
            </a:r>
            <a:r>
              <a:rPr dirty="0"/>
              <a:t>to </a:t>
            </a:r>
            <a:r>
              <a:rPr i="1" spc="-40" dirty="0">
                <a:latin typeface="Georgia"/>
                <a:cs typeface="Georgia"/>
              </a:rPr>
              <a:t>DLR </a:t>
            </a:r>
            <a:r>
              <a:rPr spc="-5" dirty="0"/>
              <a:t>and</a:t>
            </a:r>
            <a:r>
              <a:rPr spc="100" dirty="0"/>
              <a:t> </a:t>
            </a:r>
            <a:r>
              <a:rPr i="1" spc="-15" dirty="0">
                <a:latin typeface="Georgia"/>
                <a:cs typeface="Georgia"/>
              </a:rPr>
              <a:t>SHOIN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13917" y="1310513"/>
            <a:ext cx="2017395" cy="3136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spc="55" dirty="0">
                <a:solidFill>
                  <a:srgbClr val="660066"/>
                </a:solidFill>
                <a:latin typeface="Arial"/>
                <a:cs typeface="Arial"/>
              </a:rPr>
              <a:t>Role</a:t>
            </a:r>
            <a:r>
              <a:rPr sz="2000" spc="-130" dirty="0">
                <a:solidFill>
                  <a:srgbClr val="660066"/>
                </a:solidFill>
                <a:latin typeface="Arial"/>
                <a:cs typeface="Arial"/>
              </a:rPr>
              <a:t> </a:t>
            </a:r>
            <a:r>
              <a:rPr sz="2000" spc="80" dirty="0">
                <a:solidFill>
                  <a:srgbClr val="660066"/>
                </a:solidFill>
                <a:latin typeface="Arial"/>
                <a:cs typeface="Arial"/>
              </a:rPr>
              <a:t>Frequency: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908175" y="2133600"/>
            <a:ext cx="5718175" cy="12954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300851" y="5454650"/>
            <a:ext cx="2371725" cy="11430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296025" y="5449887"/>
            <a:ext cx="2381250" cy="1152525"/>
          </a:xfrm>
          <a:custGeom>
            <a:avLst/>
            <a:gdLst/>
            <a:ahLst/>
            <a:cxnLst/>
            <a:rect l="l" t="t" r="r" b="b"/>
            <a:pathLst>
              <a:path w="2381250" h="1152525">
                <a:moveTo>
                  <a:pt x="0" y="1152525"/>
                </a:moveTo>
                <a:lnTo>
                  <a:pt x="2381250" y="1152525"/>
                </a:lnTo>
                <a:lnTo>
                  <a:pt x="2381250" y="0"/>
                </a:lnTo>
                <a:lnTo>
                  <a:pt x="0" y="0"/>
                </a:lnTo>
                <a:lnTo>
                  <a:pt x="0" y="1152525"/>
                </a:lnTo>
                <a:close/>
              </a:path>
            </a:pathLst>
          </a:custGeom>
          <a:ln w="9525">
            <a:solidFill>
              <a:srgbClr val="6600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195576" y="5813425"/>
            <a:ext cx="3367024" cy="42545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86639" y="5390083"/>
            <a:ext cx="860425" cy="3003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i="1" spc="95" dirty="0">
                <a:solidFill>
                  <a:srgbClr val="000099"/>
                </a:solidFill>
                <a:latin typeface="Palatino Linotype"/>
                <a:cs typeface="Palatino Linotype"/>
              </a:rPr>
              <a:t>SH</a:t>
            </a:r>
            <a:r>
              <a:rPr sz="1800" i="1" spc="120" dirty="0">
                <a:solidFill>
                  <a:srgbClr val="000099"/>
                </a:solidFill>
                <a:latin typeface="Palatino Linotype"/>
                <a:cs typeface="Palatino Linotype"/>
              </a:rPr>
              <a:t>O</a:t>
            </a:r>
            <a:r>
              <a:rPr sz="1800" i="1" spc="215" dirty="0">
                <a:solidFill>
                  <a:srgbClr val="000099"/>
                </a:solidFill>
                <a:latin typeface="Palatino Linotype"/>
                <a:cs typeface="Palatino Linotype"/>
              </a:rPr>
              <a:t>IN</a:t>
            </a:r>
            <a:endParaRPr sz="1800">
              <a:latin typeface="Palatino Linotype"/>
              <a:cs typeface="Palatino Linotype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4294967295"/>
          </p:nvPr>
        </p:nvSpPr>
        <p:spPr>
          <a:xfrm>
            <a:off x="4254500" y="6612422"/>
            <a:ext cx="1098550" cy="2038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520"/>
              </a:lnSpc>
            </a:pPr>
            <a:r>
              <a:rPr dirty="0"/>
              <a:t>Jarrar ©</a:t>
            </a:r>
            <a:r>
              <a:rPr spc="-120" dirty="0"/>
              <a:t> </a:t>
            </a:r>
            <a:r>
              <a:rPr spc="-30" dirty="0">
                <a:latin typeface="Arial"/>
                <a:cs typeface="Arial"/>
              </a:rPr>
              <a:t>2011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4294967295"/>
          </p:nvPr>
        </p:nvSpPr>
        <p:spPr>
          <a:xfrm>
            <a:off x="8783066" y="6612422"/>
            <a:ext cx="248920" cy="2038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520"/>
              </a:lnSpc>
            </a:pPr>
            <a:fld id="{81D60167-4931-47E6-BA6A-407CBD079E47}" type="slidenum">
              <a:rPr dirty="0"/>
              <a:pPr marL="25400">
                <a:lnSpc>
                  <a:spcPts val="1520"/>
                </a:lnSpc>
              </a:pPr>
              <a:t>44</a:t>
            </a:fld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p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05790" rIns="0" bIns="0" rtlCol="0">
            <a:spAutoFit/>
          </a:bodyPr>
          <a:lstStyle/>
          <a:p>
            <a:pPr marL="123825">
              <a:lnSpc>
                <a:spcPct val="100000"/>
              </a:lnSpc>
            </a:pPr>
            <a:r>
              <a:rPr spc="-5" dirty="0"/>
              <a:t>Mapping ORM </a:t>
            </a:r>
            <a:r>
              <a:rPr dirty="0"/>
              <a:t>to </a:t>
            </a:r>
            <a:r>
              <a:rPr i="1" spc="-40" dirty="0">
                <a:latin typeface="Georgia"/>
                <a:cs typeface="Georgia"/>
              </a:rPr>
              <a:t>DLR </a:t>
            </a:r>
            <a:r>
              <a:rPr spc="-5" dirty="0"/>
              <a:t>and</a:t>
            </a:r>
            <a:r>
              <a:rPr spc="100" dirty="0"/>
              <a:t> </a:t>
            </a:r>
            <a:r>
              <a:rPr i="1" spc="-15" dirty="0">
                <a:latin typeface="Georgia"/>
                <a:cs typeface="Georgia"/>
              </a:rPr>
              <a:t>SHOIN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13917" y="1310513"/>
            <a:ext cx="3072130" cy="3136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spc="70" dirty="0">
                <a:solidFill>
                  <a:srgbClr val="660066"/>
                </a:solidFill>
                <a:latin typeface="Arial"/>
                <a:cs typeface="Arial"/>
              </a:rPr>
              <a:t>Multiple-Role</a:t>
            </a:r>
            <a:r>
              <a:rPr sz="2000" spc="-90" dirty="0">
                <a:solidFill>
                  <a:srgbClr val="660066"/>
                </a:solidFill>
                <a:latin typeface="Arial"/>
                <a:cs typeface="Arial"/>
              </a:rPr>
              <a:t> </a:t>
            </a:r>
            <a:r>
              <a:rPr sz="2000" spc="80" dirty="0">
                <a:solidFill>
                  <a:srgbClr val="660066"/>
                </a:solidFill>
                <a:latin typeface="Arial"/>
                <a:cs typeface="Arial"/>
              </a:rPr>
              <a:t>Frequency: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051050" y="2138298"/>
            <a:ext cx="5338826" cy="164782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86639" y="5390083"/>
            <a:ext cx="4631690" cy="7981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i="1" spc="150" dirty="0">
                <a:solidFill>
                  <a:srgbClr val="000099"/>
                </a:solidFill>
                <a:latin typeface="Palatino Linotype"/>
                <a:cs typeface="Palatino Linotype"/>
              </a:rPr>
              <a:t>SHOIN</a:t>
            </a:r>
            <a:endParaRPr sz="1800">
              <a:latin typeface="Palatino Linotype"/>
              <a:cs typeface="Palatino Linotype"/>
            </a:endParaRPr>
          </a:p>
          <a:p>
            <a:pPr>
              <a:lnSpc>
                <a:spcPct val="100000"/>
              </a:lnSpc>
              <a:spcBef>
                <a:spcPts val="56"/>
              </a:spcBef>
            </a:pPr>
            <a:endParaRPr sz="1600">
              <a:latin typeface="Times New Roman"/>
              <a:cs typeface="Times New Roman"/>
            </a:endParaRPr>
          </a:p>
          <a:p>
            <a:pPr marL="2933700">
              <a:lnSpc>
                <a:spcPct val="100000"/>
              </a:lnSpc>
            </a:pPr>
            <a:r>
              <a:rPr sz="1800" dirty="0">
                <a:solidFill>
                  <a:srgbClr val="FF0000"/>
                </a:solidFill>
                <a:latin typeface="Arial"/>
                <a:cs typeface="Arial"/>
              </a:rPr>
              <a:t>-- </a:t>
            </a:r>
            <a:r>
              <a:rPr sz="1800" spc="75" dirty="0">
                <a:solidFill>
                  <a:srgbClr val="FF0000"/>
                </a:solidFill>
                <a:latin typeface="Arial"/>
                <a:cs typeface="Arial"/>
              </a:rPr>
              <a:t>No </a:t>
            </a:r>
            <a:r>
              <a:rPr sz="1800" spc="110" dirty="0">
                <a:solidFill>
                  <a:srgbClr val="FF0000"/>
                </a:solidFill>
                <a:latin typeface="Arial"/>
                <a:cs typeface="Arial"/>
              </a:rPr>
              <a:t>Support</a:t>
            </a:r>
            <a:r>
              <a:rPr sz="1800" spc="-35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0000"/>
                </a:solidFill>
                <a:latin typeface="Arial"/>
                <a:cs typeface="Arial"/>
              </a:rPr>
              <a:t>--</a:t>
            </a:r>
            <a:endParaRPr sz="18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4294967295"/>
          </p:nvPr>
        </p:nvSpPr>
        <p:spPr>
          <a:xfrm>
            <a:off x="4254500" y="6612422"/>
            <a:ext cx="1098550" cy="2038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520"/>
              </a:lnSpc>
            </a:pPr>
            <a:r>
              <a:rPr dirty="0"/>
              <a:t>Jarrar ©</a:t>
            </a:r>
            <a:r>
              <a:rPr spc="-120" dirty="0"/>
              <a:t> </a:t>
            </a:r>
            <a:r>
              <a:rPr spc="-30" dirty="0">
                <a:latin typeface="Arial"/>
                <a:cs typeface="Arial"/>
              </a:rPr>
              <a:t>2011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4294967295"/>
          </p:nvPr>
        </p:nvSpPr>
        <p:spPr>
          <a:xfrm>
            <a:off x="8783066" y="6612422"/>
            <a:ext cx="248920" cy="2038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520"/>
              </a:lnSpc>
            </a:pPr>
            <a:fld id="{81D60167-4931-47E6-BA6A-407CBD079E47}" type="slidenum">
              <a:rPr dirty="0"/>
              <a:pPr marL="25400">
                <a:lnSpc>
                  <a:spcPts val="1520"/>
                </a:lnSpc>
              </a:pPr>
              <a:t>45</a:t>
            </a:fld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p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05790" rIns="0" bIns="0" rtlCol="0">
            <a:spAutoFit/>
          </a:bodyPr>
          <a:lstStyle/>
          <a:p>
            <a:pPr marL="123825">
              <a:lnSpc>
                <a:spcPct val="100000"/>
              </a:lnSpc>
            </a:pPr>
            <a:r>
              <a:rPr spc="-5" dirty="0"/>
              <a:t>Mapping ORM </a:t>
            </a:r>
            <a:r>
              <a:rPr dirty="0"/>
              <a:t>to </a:t>
            </a:r>
            <a:r>
              <a:rPr i="1" spc="-40" dirty="0">
                <a:latin typeface="Georgia"/>
                <a:cs typeface="Georgia"/>
              </a:rPr>
              <a:t>DLR </a:t>
            </a:r>
            <a:r>
              <a:rPr spc="-5" dirty="0"/>
              <a:t>and</a:t>
            </a:r>
            <a:r>
              <a:rPr spc="100" dirty="0"/>
              <a:t> </a:t>
            </a:r>
            <a:r>
              <a:rPr i="1" spc="-15" dirty="0">
                <a:latin typeface="Georgia"/>
                <a:cs typeface="Georgia"/>
              </a:rPr>
              <a:t>SHOIN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13917" y="1310513"/>
            <a:ext cx="1263015" cy="3136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spc="90" dirty="0">
                <a:solidFill>
                  <a:srgbClr val="660066"/>
                </a:solidFill>
                <a:latin typeface="Arial"/>
                <a:cs typeface="Arial"/>
              </a:rPr>
              <a:t>Subtypes: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959600" y="4221226"/>
            <a:ext cx="1968500" cy="195097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954773" y="4216463"/>
            <a:ext cx="1978025" cy="1960880"/>
          </a:xfrm>
          <a:custGeom>
            <a:avLst/>
            <a:gdLst/>
            <a:ahLst/>
            <a:cxnLst/>
            <a:rect l="l" t="t" r="r" b="b"/>
            <a:pathLst>
              <a:path w="1978025" h="1960879">
                <a:moveTo>
                  <a:pt x="0" y="1960499"/>
                </a:moveTo>
                <a:lnTo>
                  <a:pt x="1978025" y="1960499"/>
                </a:lnTo>
                <a:lnTo>
                  <a:pt x="1978025" y="0"/>
                </a:lnTo>
                <a:lnTo>
                  <a:pt x="0" y="0"/>
                </a:lnTo>
                <a:lnTo>
                  <a:pt x="0" y="1960499"/>
                </a:lnTo>
                <a:close/>
              </a:path>
            </a:pathLst>
          </a:custGeom>
          <a:ln w="9525">
            <a:solidFill>
              <a:srgbClr val="6600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095625" y="1725676"/>
            <a:ext cx="1762125" cy="216369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54939" y="5035930"/>
            <a:ext cx="860425" cy="3003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i="1" spc="95" dirty="0">
                <a:solidFill>
                  <a:srgbClr val="000099"/>
                </a:solidFill>
                <a:latin typeface="Palatino Linotype"/>
                <a:cs typeface="Palatino Linotype"/>
              </a:rPr>
              <a:t>SH</a:t>
            </a:r>
            <a:r>
              <a:rPr sz="1800" i="1" spc="120" dirty="0">
                <a:solidFill>
                  <a:srgbClr val="000099"/>
                </a:solidFill>
                <a:latin typeface="Palatino Linotype"/>
                <a:cs typeface="Palatino Linotype"/>
              </a:rPr>
              <a:t>O</a:t>
            </a:r>
            <a:r>
              <a:rPr sz="1800" i="1" spc="215" dirty="0">
                <a:solidFill>
                  <a:srgbClr val="000099"/>
                </a:solidFill>
                <a:latin typeface="Palatino Linotype"/>
                <a:cs typeface="Palatino Linotype"/>
              </a:rPr>
              <a:t>IN</a:t>
            </a:r>
            <a:endParaRPr sz="1800">
              <a:latin typeface="Palatino Linotype"/>
              <a:cs typeface="Palatino Linotype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3095625" y="4919662"/>
            <a:ext cx="1992376" cy="55403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4294967295"/>
          </p:nvPr>
        </p:nvSpPr>
        <p:spPr>
          <a:xfrm>
            <a:off x="4254500" y="6612422"/>
            <a:ext cx="1098550" cy="2038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520"/>
              </a:lnSpc>
            </a:pPr>
            <a:r>
              <a:rPr dirty="0"/>
              <a:t>Jarrar ©</a:t>
            </a:r>
            <a:r>
              <a:rPr spc="-120" dirty="0"/>
              <a:t> </a:t>
            </a:r>
            <a:r>
              <a:rPr spc="-30" dirty="0">
                <a:latin typeface="Arial"/>
                <a:cs typeface="Arial"/>
              </a:rPr>
              <a:t>2011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4294967295"/>
          </p:nvPr>
        </p:nvSpPr>
        <p:spPr>
          <a:xfrm>
            <a:off x="8783066" y="6612422"/>
            <a:ext cx="248920" cy="2038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520"/>
              </a:lnSpc>
            </a:pPr>
            <a:fld id="{81D60167-4931-47E6-BA6A-407CBD079E47}" type="slidenum">
              <a:rPr dirty="0"/>
              <a:pPr marL="25400">
                <a:lnSpc>
                  <a:spcPts val="1520"/>
                </a:lnSpc>
              </a:pPr>
              <a:t>46</a:t>
            </a:fld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p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05790" rIns="0" bIns="0" rtlCol="0">
            <a:spAutoFit/>
          </a:bodyPr>
          <a:lstStyle/>
          <a:p>
            <a:pPr marL="123825">
              <a:lnSpc>
                <a:spcPct val="100000"/>
              </a:lnSpc>
            </a:pPr>
            <a:r>
              <a:rPr spc="-5" dirty="0"/>
              <a:t>Mapping ORM </a:t>
            </a:r>
            <a:r>
              <a:rPr dirty="0"/>
              <a:t>to </a:t>
            </a:r>
            <a:r>
              <a:rPr i="1" spc="-40" dirty="0">
                <a:latin typeface="Georgia"/>
                <a:cs typeface="Georgia"/>
              </a:rPr>
              <a:t>DLR </a:t>
            </a:r>
            <a:r>
              <a:rPr spc="-5" dirty="0"/>
              <a:t>and</a:t>
            </a:r>
            <a:r>
              <a:rPr spc="100" dirty="0"/>
              <a:t> </a:t>
            </a:r>
            <a:r>
              <a:rPr i="1" spc="-15" dirty="0">
                <a:latin typeface="Georgia"/>
                <a:cs typeface="Georgia"/>
              </a:rPr>
              <a:t>SHOIN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13917" y="1310513"/>
            <a:ext cx="1931035" cy="3136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spc="65" dirty="0">
                <a:solidFill>
                  <a:srgbClr val="660066"/>
                </a:solidFill>
                <a:latin typeface="Arial"/>
                <a:cs typeface="Arial"/>
              </a:rPr>
              <a:t>Total</a:t>
            </a:r>
            <a:r>
              <a:rPr sz="2000" spc="-140" dirty="0">
                <a:solidFill>
                  <a:srgbClr val="660066"/>
                </a:solidFill>
                <a:latin typeface="Arial"/>
                <a:cs typeface="Arial"/>
              </a:rPr>
              <a:t> </a:t>
            </a:r>
            <a:r>
              <a:rPr sz="2000" spc="90" dirty="0">
                <a:solidFill>
                  <a:srgbClr val="660066"/>
                </a:solidFill>
                <a:latin typeface="Arial"/>
                <a:cs typeface="Arial"/>
              </a:rPr>
              <a:t>Subtypes: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443726" y="4419600"/>
            <a:ext cx="2627249" cy="188912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438900" y="4414837"/>
            <a:ext cx="2637155" cy="1898650"/>
          </a:xfrm>
          <a:custGeom>
            <a:avLst/>
            <a:gdLst/>
            <a:ahLst/>
            <a:cxnLst/>
            <a:rect l="l" t="t" r="r" b="b"/>
            <a:pathLst>
              <a:path w="2637154" h="1898650">
                <a:moveTo>
                  <a:pt x="0" y="1898650"/>
                </a:moveTo>
                <a:lnTo>
                  <a:pt x="2636901" y="1898650"/>
                </a:lnTo>
                <a:lnTo>
                  <a:pt x="2636901" y="0"/>
                </a:lnTo>
                <a:lnTo>
                  <a:pt x="0" y="0"/>
                </a:lnTo>
                <a:lnTo>
                  <a:pt x="0" y="1898650"/>
                </a:lnTo>
                <a:close/>
              </a:path>
            </a:pathLst>
          </a:custGeom>
          <a:ln w="9525">
            <a:solidFill>
              <a:srgbClr val="6600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687701" y="2060448"/>
            <a:ext cx="2830449" cy="188125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214626" y="5191188"/>
            <a:ext cx="3303524" cy="34448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54939" y="5035930"/>
            <a:ext cx="860425" cy="3003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i="1" spc="95" dirty="0">
                <a:solidFill>
                  <a:srgbClr val="000099"/>
                </a:solidFill>
                <a:latin typeface="Palatino Linotype"/>
                <a:cs typeface="Palatino Linotype"/>
              </a:rPr>
              <a:t>SH</a:t>
            </a:r>
            <a:r>
              <a:rPr sz="1800" i="1" spc="120" dirty="0">
                <a:solidFill>
                  <a:srgbClr val="000099"/>
                </a:solidFill>
                <a:latin typeface="Palatino Linotype"/>
                <a:cs typeface="Palatino Linotype"/>
              </a:rPr>
              <a:t>O</a:t>
            </a:r>
            <a:r>
              <a:rPr sz="1800" i="1" spc="215" dirty="0">
                <a:solidFill>
                  <a:srgbClr val="000099"/>
                </a:solidFill>
                <a:latin typeface="Palatino Linotype"/>
                <a:cs typeface="Palatino Linotype"/>
              </a:rPr>
              <a:t>IN</a:t>
            </a:r>
            <a:endParaRPr sz="1800">
              <a:latin typeface="Palatino Linotype"/>
              <a:cs typeface="Palatino Linotype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4294967295"/>
          </p:nvPr>
        </p:nvSpPr>
        <p:spPr>
          <a:xfrm>
            <a:off x="4254500" y="6612422"/>
            <a:ext cx="1098550" cy="2038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520"/>
              </a:lnSpc>
            </a:pPr>
            <a:r>
              <a:rPr dirty="0"/>
              <a:t>Jarrar ©</a:t>
            </a:r>
            <a:r>
              <a:rPr spc="-120" dirty="0"/>
              <a:t> </a:t>
            </a:r>
            <a:r>
              <a:rPr spc="-30" dirty="0">
                <a:latin typeface="Arial"/>
                <a:cs typeface="Arial"/>
              </a:rPr>
              <a:t>2011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4294967295"/>
          </p:nvPr>
        </p:nvSpPr>
        <p:spPr>
          <a:xfrm>
            <a:off x="8783066" y="6612422"/>
            <a:ext cx="248920" cy="2038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520"/>
              </a:lnSpc>
            </a:pPr>
            <a:fld id="{81D60167-4931-47E6-BA6A-407CBD079E47}" type="slidenum">
              <a:rPr dirty="0"/>
              <a:pPr marL="25400">
                <a:lnSpc>
                  <a:spcPts val="1520"/>
                </a:lnSpc>
              </a:pPr>
              <a:t>47</a:t>
            </a:fld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p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05790" rIns="0" bIns="0" rtlCol="0">
            <a:spAutoFit/>
          </a:bodyPr>
          <a:lstStyle/>
          <a:p>
            <a:pPr marL="123825">
              <a:lnSpc>
                <a:spcPct val="100000"/>
              </a:lnSpc>
            </a:pPr>
            <a:r>
              <a:rPr spc="-5" dirty="0"/>
              <a:t>Mapping ORM </a:t>
            </a:r>
            <a:r>
              <a:rPr dirty="0"/>
              <a:t>to </a:t>
            </a:r>
            <a:r>
              <a:rPr i="1" spc="-40" dirty="0">
                <a:latin typeface="Georgia"/>
                <a:cs typeface="Georgia"/>
              </a:rPr>
              <a:t>DLR </a:t>
            </a:r>
            <a:r>
              <a:rPr spc="-5" dirty="0"/>
              <a:t>and</a:t>
            </a:r>
            <a:r>
              <a:rPr spc="100" dirty="0"/>
              <a:t> </a:t>
            </a:r>
            <a:r>
              <a:rPr i="1" spc="-15" dirty="0">
                <a:latin typeface="Georgia"/>
                <a:cs typeface="Georgia"/>
              </a:rPr>
              <a:t>SHOIN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13917" y="1310513"/>
            <a:ext cx="2479675" cy="3136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spc="70" dirty="0">
                <a:solidFill>
                  <a:srgbClr val="660066"/>
                </a:solidFill>
                <a:latin typeface="Arial"/>
                <a:cs typeface="Arial"/>
              </a:rPr>
              <a:t>Exclusive</a:t>
            </a:r>
            <a:r>
              <a:rPr sz="2000" spc="-135" dirty="0">
                <a:solidFill>
                  <a:srgbClr val="660066"/>
                </a:solidFill>
                <a:latin typeface="Arial"/>
                <a:cs typeface="Arial"/>
              </a:rPr>
              <a:t> </a:t>
            </a:r>
            <a:r>
              <a:rPr sz="2000" spc="90" dirty="0">
                <a:solidFill>
                  <a:srgbClr val="660066"/>
                </a:solidFill>
                <a:latin typeface="Arial"/>
                <a:cs typeface="Arial"/>
              </a:rPr>
              <a:t>Subtypes: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555875" y="2081148"/>
            <a:ext cx="3000375" cy="199072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651500" y="4473575"/>
            <a:ext cx="3384550" cy="140335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646673" y="4468812"/>
            <a:ext cx="3394075" cy="1412875"/>
          </a:xfrm>
          <a:custGeom>
            <a:avLst/>
            <a:gdLst/>
            <a:ahLst/>
            <a:cxnLst/>
            <a:rect l="l" t="t" r="r" b="b"/>
            <a:pathLst>
              <a:path w="3394075" h="1412875">
                <a:moveTo>
                  <a:pt x="0" y="1412875"/>
                </a:moveTo>
                <a:lnTo>
                  <a:pt x="3394075" y="1412875"/>
                </a:lnTo>
                <a:lnTo>
                  <a:pt x="3394075" y="0"/>
                </a:lnTo>
                <a:lnTo>
                  <a:pt x="0" y="0"/>
                </a:lnTo>
                <a:lnTo>
                  <a:pt x="0" y="1412875"/>
                </a:lnTo>
                <a:close/>
              </a:path>
            </a:pathLst>
          </a:custGeom>
          <a:ln w="9525">
            <a:solidFill>
              <a:srgbClr val="6600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54939" y="5015229"/>
            <a:ext cx="860425" cy="3003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i="1" spc="95" dirty="0">
                <a:solidFill>
                  <a:srgbClr val="000099"/>
                </a:solidFill>
                <a:latin typeface="Palatino Linotype"/>
                <a:cs typeface="Palatino Linotype"/>
              </a:rPr>
              <a:t>SH</a:t>
            </a:r>
            <a:r>
              <a:rPr sz="1800" i="1" spc="120" dirty="0">
                <a:solidFill>
                  <a:srgbClr val="000099"/>
                </a:solidFill>
                <a:latin typeface="Palatino Linotype"/>
                <a:cs typeface="Palatino Linotype"/>
              </a:rPr>
              <a:t>O</a:t>
            </a:r>
            <a:r>
              <a:rPr sz="1800" i="1" spc="215" dirty="0">
                <a:solidFill>
                  <a:srgbClr val="000099"/>
                </a:solidFill>
                <a:latin typeface="Palatino Linotype"/>
                <a:cs typeface="Palatino Linotype"/>
              </a:rPr>
              <a:t>IN</a:t>
            </a:r>
            <a:endParaRPr sz="1800">
              <a:latin typeface="Palatino Linotype"/>
              <a:cs typeface="Palatino Linotype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2370201" y="5057775"/>
            <a:ext cx="2809875" cy="3048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4294967295"/>
          </p:nvPr>
        </p:nvSpPr>
        <p:spPr>
          <a:xfrm>
            <a:off x="4254500" y="6612422"/>
            <a:ext cx="1098550" cy="2038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520"/>
              </a:lnSpc>
            </a:pPr>
            <a:r>
              <a:rPr dirty="0"/>
              <a:t>Jarrar ©</a:t>
            </a:r>
            <a:r>
              <a:rPr spc="-120" dirty="0"/>
              <a:t> </a:t>
            </a:r>
            <a:r>
              <a:rPr spc="-30" dirty="0">
                <a:latin typeface="Arial"/>
                <a:cs typeface="Arial"/>
              </a:rPr>
              <a:t>2011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4294967295"/>
          </p:nvPr>
        </p:nvSpPr>
        <p:spPr>
          <a:xfrm>
            <a:off x="8783066" y="6612422"/>
            <a:ext cx="248920" cy="2038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520"/>
              </a:lnSpc>
            </a:pPr>
            <a:fld id="{81D60167-4931-47E6-BA6A-407CBD079E47}" type="slidenum">
              <a:rPr dirty="0"/>
              <a:pPr marL="25400">
                <a:lnSpc>
                  <a:spcPts val="1520"/>
                </a:lnSpc>
              </a:pPr>
              <a:t>48</a:t>
            </a:fld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p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05790" rIns="0" bIns="0" rtlCol="0">
            <a:spAutoFit/>
          </a:bodyPr>
          <a:lstStyle/>
          <a:p>
            <a:pPr marL="123825">
              <a:lnSpc>
                <a:spcPct val="100000"/>
              </a:lnSpc>
            </a:pPr>
            <a:r>
              <a:rPr spc="-5" dirty="0"/>
              <a:t>Mapping ORM </a:t>
            </a:r>
            <a:r>
              <a:rPr dirty="0"/>
              <a:t>to </a:t>
            </a:r>
            <a:r>
              <a:rPr i="1" spc="-40" dirty="0">
                <a:latin typeface="Georgia"/>
                <a:cs typeface="Georgia"/>
              </a:rPr>
              <a:t>DLR </a:t>
            </a:r>
            <a:r>
              <a:rPr spc="-5" dirty="0"/>
              <a:t>and</a:t>
            </a:r>
            <a:r>
              <a:rPr spc="100" dirty="0"/>
              <a:t> </a:t>
            </a:r>
            <a:r>
              <a:rPr i="1" spc="-15" dirty="0">
                <a:latin typeface="Georgia"/>
                <a:cs typeface="Georgia"/>
              </a:rPr>
              <a:t>SHOIN</a:t>
            </a:r>
          </a:p>
        </p:txBody>
      </p:sp>
      <p:sp>
        <p:nvSpPr>
          <p:cNvPr id="3" name="object 3"/>
          <p:cNvSpPr/>
          <p:nvPr/>
        </p:nvSpPr>
        <p:spPr>
          <a:xfrm>
            <a:off x="3495675" y="1857375"/>
            <a:ext cx="2433701" cy="13017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495675" y="4121150"/>
            <a:ext cx="2005076" cy="133667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495675" y="3159125"/>
            <a:ext cx="2590800" cy="56832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495675" y="5789612"/>
            <a:ext cx="2592451" cy="66198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526401" y="2827273"/>
            <a:ext cx="1509649" cy="12319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521575" y="2822575"/>
            <a:ext cx="1519555" cy="1241425"/>
          </a:xfrm>
          <a:custGeom>
            <a:avLst/>
            <a:gdLst/>
            <a:ahLst/>
            <a:cxnLst/>
            <a:rect l="l" t="t" r="r" b="b"/>
            <a:pathLst>
              <a:path w="1519554" h="1241425">
                <a:moveTo>
                  <a:pt x="0" y="1241425"/>
                </a:moveTo>
                <a:lnTo>
                  <a:pt x="1519174" y="1241425"/>
                </a:lnTo>
                <a:lnTo>
                  <a:pt x="1519174" y="0"/>
                </a:lnTo>
                <a:lnTo>
                  <a:pt x="0" y="0"/>
                </a:lnTo>
                <a:lnTo>
                  <a:pt x="0" y="1241425"/>
                </a:lnTo>
                <a:close/>
              </a:path>
            </a:pathLst>
          </a:custGeom>
          <a:ln w="9525">
            <a:solidFill>
              <a:srgbClr val="6600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526401" y="5524500"/>
            <a:ext cx="1509649" cy="119221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521575" y="5519737"/>
            <a:ext cx="1519555" cy="1202055"/>
          </a:xfrm>
          <a:custGeom>
            <a:avLst/>
            <a:gdLst/>
            <a:ahLst/>
            <a:cxnLst/>
            <a:rect l="l" t="t" r="r" b="b"/>
            <a:pathLst>
              <a:path w="1519554" h="1202054">
                <a:moveTo>
                  <a:pt x="0" y="1201737"/>
                </a:moveTo>
                <a:lnTo>
                  <a:pt x="1519174" y="1201737"/>
                </a:lnTo>
                <a:lnTo>
                  <a:pt x="1519174" y="0"/>
                </a:lnTo>
                <a:lnTo>
                  <a:pt x="0" y="0"/>
                </a:lnTo>
                <a:lnTo>
                  <a:pt x="0" y="1201737"/>
                </a:lnTo>
                <a:close/>
              </a:path>
            </a:pathLst>
          </a:custGeom>
          <a:ln w="9525">
            <a:solidFill>
              <a:srgbClr val="6600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780694" y="1310513"/>
            <a:ext cx="2147570" cy="10039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spc="55" dirty="0">
                <a:solidFill>
                  <a:srgbClr val="660066"/>
                </a:solidFill>
                <a:latin typeface="Arial"/>
                <a:cs typeface="Arial"/>
              </a:rPr>
              <a:t>Value</a:t>
            </a:r>
            <a:r>
              <a:rPr sz="2000" spc="-165" dirty="0">
                <a:solidFill>
                  <a:srgbClr val="660066"/>
                </a:solidFill>
                <a:latin typeface="Arial"/>
                <a:cs typeface="Arial"/>
              </a:rPr>
              <a:t> </a:t>
            </a:r>
            <a:r>
              <a:rPr sz="2000" spc="100" dirty="0">
                <a:solidFill>
                  <a:srgbClr val="660066"/>
                </a:solidFill>
                <a:latin typeface="Arial"/>
                <a:cs typeface="Arial"/>
              </a:rPr>
              <a:t>Constraint: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2"/>
              </a:spcBef>
            </a:pP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spc="35" dirty="0">
                <a:solidFill>
                  <a:srgbClr val="660066"/>
                </a:solidFill>
                <a:latin typeface="Arial"/>
                <a:cs typeface="Arial"/>
              </a:rPr>
              <a:t>STRING:</a:t>
            </a:r>
            <a:endParaRPr sz="1800">
              <a:latin typeface="Arial"/>
              <a:cs typeface="Arial"/>
            </a:endParaRPr>
          </a:p>
        </p:txBody>
      </p:sp>
      <p:sp>
        <p:nvSpPr>
          <p:cNvPr id="15" name="object 15"/>
          <p:cNvSpPr txBox="1">
            <a:spLocks noGrp="1"/>
          </p:cNvSpPr>
          <p:nvPr>
            <p:ph type="ftr" sz="quarter" idx="4294967295"/>
          </p:nvPr>
        </p:nvSpPr>
        <p:spPr>
          <a:xfrm>
            <a:off x="4254500" y="6612422"/>
            <a:ext cx="1098550" cy="2038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520"/>
              </a:lnSpc>
            </a:pPr>
            <a:r>
              <a:rPr dirty="0"/>
              <a:t>Jarrar ©</a:t>
            </a:r>
            <a:r>
              <a:rPr spc="-120" dirty="0"/>
              <a:t> </a:t>
            </a:r>
            <a:r>
              <a:rPr spc="-30" dirty="0">
                <a:latin typeface="Arial"/>
                <a:cs typeface="Arial"/>
              </a:rPr>
              <a:t>2011</a:t>
            </a:r>
          </a:p>
        </p:txBody>
      </p:sp>
      <p:sp>
        <p:nvSpPr>
          <p:cNvPr id="16" name="object 16"/>
          <p:cNvSpPr txBox="1">
            <a:spLocks noGrp="1"/>
          </p:cNvSpPr>
          <p:nvPr>
            <p:ph type="sldNum" sz="quarter" idx="4294967295"/>
          </p:nvPr>
        </p:nvSpPr>
        <p:spPr>
          <a:xfrm>
            <a:off x="8783066" y="6612422"/>
            <a:ext cx="248920" cy="2038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520"/>
              </a:lnSpc>
            </a:pPr>
            <a:fld id="{81D60167-4931-47E6-BA6A-407CBD079E47}" type="slidenum">
              <a:rPr dirty="0"/>
              <a:pPr marL="25400">
                <a:lnSpc>
                  <a:spcPts val="1520"/>
                </a:lnSpc>
              </a:pPr>
              <a:t>49</a:t>
            </a:fld>
            <a:endParaRPr dirty="0"/>
          </a:p>
        </p:txBody>
      </p:sp>
      <p:sp>
        <p:nvSpPr>
          <p:cNvPr id="12" name="object 12"/>
          <p:cNvSpPr txBox="1"/>
          <p:nvPr/>
        </p:nvSpPr>
        <p:spPr>
          <a:xfrm>
            <a:off x="780694" y="4526915"/>
            <a:ext cx="988694" cy="2832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70" dirty="0">
                <a:solidFill>
                  <a:srgbClr val="660066"/>
                </a:solidFill>
                <a:latin typeface="Arial"/>
                <a:cs typeface="Arial"/>
              </a:rPr>
              <a:t>Nu</a:t>
            </a:r>
            <a:r>
              <a:rPr sz="1800" spc="100" dirty="0">
                <a:solidFill>
                  <a:srgbClr val="660066"/>
                </a:solidFill>
                <a:latin typeface="Arial"/>
                <a:cs typeface="Arial"/>
              </a:rPr>
              <a:t>m</a:t>
            </a:r>
            <a:r>
              <a:rPr sz="1800" spc="145" dirty="0">
                <a:solidFill>
                  <a:srgbClr val="660066"/>
                </a:solidFill>
                <a:latin typeface="Arial"/>
                <a:cs typeface="Arial"/>
              </a:rPr>
              <a:t>be</a:t>
            </a:r>
            <a:r>
              <a:rPr sz="1800" spc="65" dirty="0">
                <a:solidFill>
                  <a:srgbClr val="660066"/>
                </a:solidFill>
                <a:latin typeface="Arial"/>
                <a:cs typeface="Arial"/>
              </a:rPr>
              <a:t>r</a:t>
            </a:r>
            <a:r>
              <a:rPr sz="1800" spc="60" dirty="0">
                <a:solidFill>
                  <a:srgbClr val="660066"/>
                </a:solidFill>
                <a:latin typeface="Arial"/>
                <a:cs typeface="Arial"/>
              </a:rPr>
              <a:t>:</a:t>
            </a:r>
            <a:endParaRPr sz="18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56894" y="3281426"/>
            <a:ext cx="861060" cy="3003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i="1" spc="150" dirty="0">
                <a:solidFill>
                  <a:srgbClr val="000099"/>
                </a:solidFill>
                <a:latin typeface="Palatino Linotype"/>
                <a:cs typeface="Palatino Linotype"/>
              </a:rPr>
              <a:t>SHOIN</a:t>
            </a:r>
            <a:endParaRPr sz="1800">
              <a:latin typeface="Palatino Linotype"/>
              <a:cs typeface="Palatino Linotype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856894" y="5960059"/>
            <a:ext cx="860425" cy="3003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i="1" spc="95" dirty="0">
                <a:solidFill>
                  <a:srgbClr val="000099"/>
                </a:solidFill>
                <a:latin typeface="Palatino Linotype"/>
                <a:cs typeface="Palatino Linotype"/>
              </a:rPr>
              <a:t>SH</a:t>
            </a:r>
            <a:r>
              <a:rPr sz="1800" i="1" spc="120" dirty="0">
                <a:solidFill>
                  <a:srgbClr val="000099"/>
                </a:solidFill>
                <a:latin typeface="Palatino Linotype"/>
                <a:cs typeface="Palatino Linotype"/>
              </a:rPr>
              <a:t>O</a:t>
            </a:r>
            <a:r>
              <a:rPr sz="1800" i="1" spc="215" dirty="0">
                <a:solidFill>
                  <a:srgbClr val="000099"/>
                </a:solidFill>
                <a:latin typeface="Palatino Linotype"/>
                <a:cs typeface="Palatino Linotype"/>
              </a:rPr>
              <a:t>IN</a:t>
            </a:r>
            <a:endParaRPr sz="1800">
              <a:latin typeface="Palatino Linotype"/>
              <a:cs typeface="Palatino Linotype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670686" y="3669268"/>
            <a:ext cx="37176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∀ </a:t>
            </a:r>
            <a:r>
              <a:rPr lang="en-CA" dirty="0" smtClean="0">
                <a:solidFill>
                  <a:srgbClr val="990000"/>
                </a:solidFill>
                <a:latin typeface="Arial"/>
                <a:cs typeface="Arial"/>
              </a:rPr>
              <a:t>x </a:t>
            </a:r>
            <a:r>
              <a:rPr lang="en-CA" dirty="0">
                <a:solidFill>
                  <a:srgbClr val="990000"/>
                </a:solidFill>
                <a:latin typeface="Arial"/>
                <a:cs typeface="Arial"/>
              </a:rPr>
              <a:t>Student(x) </a:t>
            </a:r>
            <a:r>
              <a:rPr lang="en-CA" dirty="0" smtClean="0">
                <a:solidFill>
                  <a:srgbClr val="990000"/>
                </a:solidFill>
                <a:latin typeface="Times New Roman"/>
                <a:cs typeface="Times New Roman"/>
              </a:rPr>
              <a:t>∩</a:t>
            </a:r>
            <a:r>
              <a:rPr lang="en-CA" dirty="0" smtClean="0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lang="en-CA" dirty="0">
                <a:solidFill>
                  <a:srgbClr val="990000"/>
                </a:solidFill>
                <a:latin typeface="Arial"/>
                <a:cs typeface="Arial"/>
              </a:rPr>
              <a:t>Employee (x) = </a:t>
            </a:r>
            <a:r>
              <a:rPr lang="en-US" dirty="0"/>
              <a:t>∅</a:t>
            </a:r>
          </a:p>
        </p:txBody>
      </p:sp>
      <p:sp>
        <p:nvSpPr>
          <p:cNvPr id="4" name="TextBox 9"/>
          <p:cNvSpPr txBox="1"/>
          <p:nvPr/>
        </p:nvSpPr>
        <p:spPr>
          <a:xfrm>
            <a:off x="939800" y="4622800"/>
            <a:ext cx="8204200" cy="711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400"/>
              </a:lnSpc>
              <a:tabLst>
                <a:tab pos="254000" algn="l"/>
              </a:tabLst>
            </a:pPr>
            <a:r>
              <a:rPr lang="en-CA" sz="2004" dirty="0" smtClean="0">
                <a:solidFill>
                  <a:srgbClr val="990000"/>
                </a:solidFill>
                <a:latin typeface="Wingdings"/>
                <a:cs typeface="Wingdings"/>
              </a:rPr>
              <a:t></a:t>
            </a:r>
            <a:r>
              <a:rPr lang="en-CA" sz="2004" dirty="0" smtClean="0">
                <a:solidFill>
                  <a:srgbClr val="990000"/>
                </a:solidFill>
                <a:latin typeface="Arial"/>
                <a:cs typeface="Arial"/>
              </a:rPr>
              <a:t>How to process the above axioms to know that an axiom can</a:t>
            </a:r>
            <a:r>
              <a:rPr lang="en-CA" sz="2004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004" dirty="0" smtClean="0">
                <a:solidFill>
                  <a:srgbClr val="000000"/>
                </a:solidFill>
                <a:latin typeface="Times New Roman"/>
              </a:rPr>
            </a:br>
            <a:r>
              <a:rPr lang="en-CA" sz="2004" dirty="0" smtClean="0">
                <a:solidFill>
                  <a:srgbClr val="990000"/>
                </a:solidFill>
                <a:latin typeface="Arial"/>
                <a:cs typeface="Arial"/>
              </a:rPr>
              <a:t>	be derived from (=implied by) another axiom.</a:t>
            </a:r>
          </a:p>
          <a:p>
            <a:pPr>
              <a:lnSpc>
                <a:spcPts val="2400"/>
              </a:lnSpc>
            </a:pPr>
            <a:endParaRPr lang="en-CA" sz="2004" dirty="0">
              <a:solidFill>
                <a:srgbClr val="000000"/>
              </a:solidFill>
            </a:endParaRPr>
          </a:p>
        </p:txBody>
      </p:sp>
      <p:sp>
        <p:nvSpPr>
          <p:cNvPr id="5" name="TextBox 10"/>
          <p:cNvSpPr txBox="1"/>
          <p:nvPr/>
        </p:nvSpPr>
        <p:spPr>
          <a:xfrm>
            <a:off x="939800" y="5435600"/>
            <a:ext cx="8204200" cy="381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300"/>
              </a:lnSpc>
            </a:pPr>
            <a:r>
              <a:rPr lang="en-CA" sz="2004" dirty="0" smtClean="0">
                <a:solidFill>
                  <a:srgbClr val="990000"/>
                </a:solidFill>
                <a:latin typeface="Wingdings"/>
                <a:cs typeface="Wingdings"/>
              </a:rPr>
              <a:t></a:t>
            </a:r>
            <a:r>
              <a:rPr lang="en-CA" sz="2004" dirty="0" smtClean="0">
                <a:solidFill>
                  <a:srgbClr val="990000"/>
                </a:solidFill>
                <a:latin typeface="Arial"/>
                <a:cs typeface="Arial"/>
              </a:rPr>
              <a:t>Find contradictions (</a:t>
            </a:r>
            <a:r>
              <a:rPr lang="en-CA" sz="2004" dirty="0" err="1" smtClean="0">
                <a:solidFill>
                  <a:srgbClr val="990000"/>
                </a:solidFill>
                <a:latin typeface="Arial"/>
                <a:cs typeface="Arial"/>
              </a:rPr>
              <a:t>satisfiability</a:t>
            </a:r>
            <a:r>
              <a:rPr lang="en-CA" sz="2004" dirty="0" smtClean="0">
                <a:solidFill>
                  <a:srgbClr val="990000"/>
                </a:solidFill>
                <a:latin typeface="Arial"/>
                <a:cs typeface="Arial"/>
              </a:rPr>
              <a:t>)</a:t>
            </a:r>
          </a:p>
          <a:p>
            <a:pPr>
              <a:lnSpc>
                <a:spcPts val="2300"/>
              </a:lnSpc>
            </a:pPr>
            <a:endParaRPr lang="en-CA" sz="2004" dirty="0">
              <a:solidFill>
                <a:srgbClr val="000000"/>
              </a:solidFill>
            </a:endParaRPr>
          </a:p>
        </p:txBody>
      </p:sp>
      <p:sp>
        <p:nvSpPr>
          <p:cNvPr id="6" name="TextBox 11"/>
          <p:cNvSpPr txBox="1"/>
          <p:nvPr/>
        </p:nvSpPr>
        <p:spPr>
          <a:xfrm>
            <a:off x="914400" y="6032500"/>
            <a:ext cx="8229600" cy="381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300"/>
              </a:lnSpc>
            </a:pPr>
            <a:r>
              <a:rPr lang="en-CA" sz="2006" dirty="0" smtClean="0">
                <a:solidFill>
                  <a:srgbClr val="990000"/>
                </a:solidFill>
                <a:latin typeface="Wingdings"/>
                <a:cs typeface="Wingdings"/>
              </a:rPr>
              <a:t></a:t>
            </a:r>
            <a:r>
              <a:rPr lang="en-CA" sz="2006" dirty="0" smtClean="0">
                <a:solidFill>
                  <a:srgbClr val="990000"/>
                </a:solidFill>
                <a:latin typeface="Arial"/>
                <a:cs typeface="Arial"/>
              </a:rPr>
              <a:t>…etc.</a:t>
            </a:r>
          </a:p>
          <a:p>
            <a:pPr>
              <a:lnSpc>
                <a:spcPts val="2300"/>
              </a:lnSpc>
            </a:pPr>
            <a:endParaRPr lang="en-CA" sz="2006" dirty="0">
              <a:solidFill>
                <a:srgbClr val="0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0" y="2247900"/>
            <a:ext cx="3072957" cy="419987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620"/>
              </a:lnSpc>
            </a:pPr>
            <a:r>
              <a:rPr lang="en-US" dirty="0" smtClean="0"/>
              <a:t>∀ </a:t>
            </a:r>
            <a:r>
              <a:rPr lang="en-CA" sz="1800" dirty="0" smtClean="0">
                <a:solidFill>
                  <a:srgbClr val="FF0000"/>
                </a:solidFill>
                <a:latin typeface="Arial"/>
                <a:cs typeface="Arial"/>
              </a:rPr>
              <a:t>x Employee(x) </a:t>
            </a:r>
            <a:r>
              <a:rPr lang="en-CA" sz="1800" dirty="0" smtClean="0">
                <a:solidFill>
                  <a:srgbClr val="FF0000"/>
                </a:solidFill>
                <a:latin typeface="Wingdings"/>
                <a:cs typeface="Wingdings"/>
              </a:rPr>
              <a:t></a:t>
            </a:r>
            <a:r>
              <a:rPr lang="en-CA" sz="1800" dirty="0" smtClean="0">
                <a:solidFill>
                  <a:srgbClr val="FF0000"/>
                </a:solidFill>
                <a:latin typeface="Arial"/>
                <a:cs typeface="Arial"/>
              </a:rPr>
              <a:t> Person (x)</a:t>
            </a:r>
          </a:p>
          <a:p>
            <a:pPr>
              <a:lnSpc>
                <a:spcPts val="1620"/>
              </a:lnSpc>
            </a:pPr>
            <a:endParaRPr lang="en-CA" sz="18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0" y="2565400"/>
            <a:ext cx="2842125" cy="442429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695"/>
              </a:lnSpc>
            </a:pPr>
            <a:r>
              <a:rPr lang="en-US" dirty="0" smtClean="0"/>
              <a:t>∀ </a:t>
            </a:r>
            <a:r>
              <a:rPr lang="en-CA" sz="1800" dirty="0" smtClean="0">
                <a:solidFill>
                  <a:srgbClr val="FF0000"/>
                </a:solidFill>
                <a:latin typeface="Arial"/>
                <a:cs typeface="Arial"/>
              </a:rPr>
              <a:t>x Student(x) </a:t>
            </a:r>
            <a:r>
              <a:rPr lang="en-CA" sz="1800" dirty="0" smtClean="0">
                <a:solidFill>
                  <a:srgbClr val="FF0000"/>
                </a:solidFill>
                <a:latin typeface="Wingdings"/>
                <a:cs typeface="Wingdings"/>
              </a:rPr>
              <a:t></a:t>
            </a:r>
            <a:r>
              <a:rPr lang="en-CA" sz="1800" dirty="0" smtClean="0">
                <a:solidFill>
                  <a:srgbClr val="FF0000"/>
                </a:solidFill>
                <a:latin typeface="Arial"/>
                <a:cs typeface="Arial"/>
              </a:rPr>
              <a:t> Person (x)</a:t>
            </a:r>
          </a:p>
          <a:p>
            <a:pPr>
              <a:lnSpc>
                <a:spcPts val="1695"/>
              </a:lnSpc>
            </a:pPr>
            <a:endParaRPr lang="en-CA" sz="1800" dirty="0">
              <a:solidFill>
                <a:srgbClr val="0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2000" y="2895600"/>
            <a:ext cx="3355086" cy="538609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070"/>
              </a:lnSpc>
            </a:pPr>
            <a:r>
              <a:rPr lang="en-US" dirty="0" smtClean="0"/>
              <a:t>∀ </a:t>
            </a:r>
            <a:r>
              <a:rPr lang="en-CA" sz="1800" dirty="0" smtClean="0">
                <a:solidFill>
                  <a:srgbClr val="FF0000"/>
                </a:solidFill>
                <a:latin typeface="Arial"/>
                <a:cs typeface="Arial"/>
              </a:rPr>
              <a:t>x </a:t>
            </a:r>
            <a:r>
              <a:rPr lang="en-CA" sz="1800" dirty="0" err="1" smtClean="0">
                <a:solidFill>
                  <a:srgbClr val="FF0000"/>
                </a:solidFill>
                <a:latin typeface="Arial"/>
                <a:cs typeface="Arial"/>
              </a:rPr>
              <a:t>PhDStudent</a:t>
            </a:r>
            <a:r>
              <a:rPr lang="en-CA" sz="1800" dirty="0" smtClean="0">
                <a:solidFill>
                  <a:srgbClr val="FF0000"/>
                </a:solidFill>
                <a:latin typeface="Arial"/>
                <a:cs typeface="Arial"/>
              </a:rPr>
              <a:t>(x) </a:t>
            </a:r>
            <a:r>
              <a:rPr lang="en-CA" sz="1800" dirty="0" smtClean="0">
                <a:solidFill>
                  <a:srgbClr val="FF0000"/>
                </a:solidFill>
                <a:latin typeface="Wingdings"/>
                <a:cs typeface="Wingdings"/>
              </a:rPr>
              <a:t></a:t>
            </a:r>
            <a:r>
              <a:rPr lang="en-CA" sz="1800" dirty="0" smtClean="0">
                <a:solidFill>
                  <a:srgbClr val="FF0000"/>
                </a:solidFill>
                <a:latin typeface="Arial"/>
                <a:cs typeface="Arial"/>
              </a:rPr>
              <a:t> Student (x)</a:t>
            </a:r>
          </a:p>
          <a:p>
            <a:pPr>
              <a:lnSpc>
                <a:spcPts val="2070"/>
              </a:lnSpc>
            </a:pPr>
            <a:endParaRPr lang="en-CA" sz="1800" dirty="0">
              <a:solidFill>
                <a:srgbClr val="000000"/>
              </a:solidFill>
            </a:endParaRPr>
          </a:p>
        </p:txBody>
      </p:sp>
      <p:sp>
        <p:nvSpPr>
          <p:cNvPr id="10" name="TextBox 11"/>
          <p:cNvSpPr txBox="1"/>
          <p:nvPr/>
        </p:nvSpPr>
        <p:spPr>
          <a:xfrm>
            <a:off x="762000" y="3327400"/>
            <a:ext cx="3585918" cy="464871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775"/>
              </a:lnSpc>
            </a:pPr>
            <a:r>
              <a:rPr lang="en-US" dirty="0" smtClean="0"/>
              <a:t>∀ </a:t>
            </a:r>
            <a:r>
              <a:rPr lang="en-CA" sz="1800" dirty="0" smtClean="0">
                <a:solidFill>
                  <a:srgbClr val="FF0000"/>
                </a:solidFill>
                <a:latin typeface="Arial"/>
                <a:cs typeface="Arial"/>
              </a:rPr>
              <a:t>x </a:t>
            </a:r>
            <a:r>
              <a:rPr lang="en-CA" sz="1800" dirty="0" err="1" smtClean="0">
                <a:solidFill>
                  <a:srgbClr val="FF0000"/>
                </a:solidFill>
                <a:latin typeface="Arial"/>
                <a:cs typeface="Arial"/>
              </a:rPr>
              <a:t>PhDStudent</a:t>
            </a:r>
            <a:r>
              <a:rPr lang="en-CA" sz="1800" dirty="0" smtClean="0">
                <a:solidFill>
                  <a:srgbClr val="FF0000"/>
                </a:solidFill>
                <a:latin typeface="Arial"/>
                <a:cs typeface="Arial"/>
              </a:rPr>
              <a:t>(x) </a:t>
            </a:r>
            <a:r>
              <a:rPr lang="en-CA" sz="1800" dirty="0" smtClean="0">
                <a:solidFill>
                  <a:srgbClr val="FF0000"/>
                </a:solidFill>
                <a:latin typeface="Wingdings"/>
                <a:cs typeface="Wingdings"/>
              </a:rPr>
              <a:t></a:t>
            </a:r>
            <a:r>
              <a:rPr lang="en-CA" sz="1800" dirty="0" smtClean="0">
                <a:solidFill>
                  <a:srgbClr val="FF0000"/>
                </a:solidFill>
                <a:latin typeface="Arial"/>
                <a:cs typeface="Arial"/>
              </a:rPr>
              <a:t> Employee (x)</a:t>
            </a:r>
          </a:p>
          <a:p>
            <a:pPr>
              <a:lnSpc>
                <a:spcPts val="1775"/>
              </a:lnSpc>
            </a:pPr>
            <a:endParaRPr lang="en-CA" sz="1800" dirty="0">
              <a:solidFill>
                <a:srgbClr val="00000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7850" y="1600200"/>
            <a:ext cx="3181350" cy="288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TextBox 12"/>
          <p:cNvSpPr txBox="1"/>
          <p:nvPr/>
        </p:nvSpPr>
        <p:spPr>
          <a:xfrm>
            <a:off x="6934200" y="3810000"/>
            <a:ext cx="2235200" cy="203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265"/>
              </a:lnSpc>
            </a:pPr>
            <a:r>
              <a:rPr lang="en-CA" sz="1113" b="1" dirty="0" smtClean="0">
                <a:solidFill>
                  <a:srgbClr val="000000"/>
                </a:solidFill>
                <a:latin typeface="Times New Roman Bold"/>
                <a:cs typeface="Times New Roman Bold"/>
              </a:rPr>
              <a:t>PhD Student</a:t>
            </a:r>
          </a:p>
          <a:p>
            <a:pPr>
              <a:lnSpc>
                <a:spcPts val="1265"/>
              </a:lnSpc>
            </a:pPr>
            <a:endParaRPr lang="en-CA" sz="1103" dirty="0">
              <a:solidFill>
                <a:srgbClr val="000000"/>
              </a:solidFill>
            </a:endParaRPr>
          </a:p>
        </p:txBody>
      </p:sp>
      <p:sp>
        <p:nvSpPr>
          <p:cNvPr id="14" name="TextBox 4"/>
          <p:cNvSpPr txBox="1"/>
          <p:nvPr/>
        </p:nvSpPr>
        <p:spPr>
          <a:xfrm>
            <a:off x="7010400" y="1905000"/>
            <a:ext cx="495300" cy="254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400"/>
              </a:lnSpc>
            </a:pPr>
            <a:r>
              <a:rPr lang="en-CA" sz="1210" b="1" dirty="0" smtClean="0">
                <a:solidFill>
                  <a:srgbClr val="000000"/>
                </a:solidFill>
                <a:latin typeface="Times New Roman Bold"/>
                <a:cs typeface="Times New Roman Bold"/>
              </a:rPr>
              <a:t>Person</a:t>
            </a:r>
          </a:p>
          <a:p>
            <a:pPr>
              <a:lnSpc>
                <a:spcPts val="1380"/>
              </a:lnSpc>
            </a:pPr>
            <a:endParaRPr lang="en-CA" sz="1200" dirty="0">
              <a:solidFill>
                <a:srgbClr val="000000"/>
              </a:solidFill>
            </a:endParaRPr>
          </a:p>
        </p:txBody>
      </p:sp>
      <p:sp>
        <p:nvSpPr>
          <p:cNvPr id="15" name="TextBox 9"/>
          <p:cNvSpPr txBox="1"/>
          <p:nvPr/>
        </p:nvSpPr>
        <p:spPr>
          <a:xfrm>
            <a:off x="5943600" y="2971800"/>
            <a:ext cx="8636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080"/>
              </a:lnSpc>
            </a:pPr>
            <a:r>
              <a:rPr lang="en-CA" sz="1210" b="1" dirty="0" smtClean="0">
                <a:solidFill>
                  <a:srgbClr val="000000"/>
                </a:solidFill>
                <a:latin typeface="Times New Roman Bold"/>
                <a:cs typeface="Times New Roman Bold"/>
              </a:rPr>
              <a:t>Employee</a:t>
            </a:r>
          </a:p>
          <a:p>
            <a:pPr>
              <a:lnSpc>
                <a:spcPts val="1080"/>
              </a:lnSpc>
            </a:pPr>
            <a:endParaRPr dirty="0"/>
          </a:p>
        </p:txBody>
      </p:sp>
      <p:sp>
        <p:nvSpPr>
          <p:cNvPr id="16" name="TextBox 10"/>
          <p:cNvSpPr txBox="1"/>
          <p:nvPr/>
        </p:nvSpPr>
        <p:spPr>
          <a:xfrm>
            <a:off x="7772400" y="2895600"/>
            <a:ext cx="7366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210" b="1" dirty="0" smtClean="0">
                <a:solidFill>
                  <a:srgbClr val="000000"/>
                </a:solidFill>
                <a:latin typeface="Times New Roman Bold"/>
                <a:cs typeface="Times New Roman Bold"/>
              </a:rPr>
              <a:t>Student</a:t>
            </a:r>
          </a:p>
          <a:p>
            <a:pPr>
              <a:lnSpc>
                <a:spcPts val="1380"/>
              </a:lnSpc>
            </a:pPr>
            <a:endParaRPr dirty="0"/>
          </a:p>
        </p:txBody>
      </p:sp>
      <p:sp>
        <p:nvSpPr>
          <p:cNvPr id="17" name="TextBox 3"/>
          <p:cNvSpPr txBox="1"/>
          <p:nvPr/>
        </p:nvSpPr>
        <p:spPr>
          <a:xfrm>
            <a:off x="685800" y="1384300"/>
            <a:ext cx="8204200" cy="508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220"/>
              </a:lnSpc>
            </a:pPr>
            <a:r>
              <a:rPr lang="en-CA" sz="2796" dirty="0" smtClean="0">
                <a:solidFill>
                  <a:srgbClr val="990000"/>
                </a:solidFill>
                <a:latin typeface="Arial"/>
                <a:cs typeface="Arial"/>
              </a:rPr>
              <a:t>Reasoning:</a:t>
            </a:r>
          </a:p>
          <a:p>
            <a:pPr>
              <a:lnSpc>
                <a:spcPts val="3220"/>
              </a:lnSpc>
            </a:pPr>
            <a:endParaRPr lang="en-CA" sz="2796" dirty="0">
              <a:solidFill>
                <a:srgbClr val="000000"/>
              </a:solidFill>
            </a:endParaRPr>
          </a:p>
        </p:txBody>
      </p:sp>
      <p:sp>
        <p:nvSpPr>
          <p:cNvPr id="18" name="TextBox 2"/>
          <p:cNvSpPr txBox="1"/>
          <p:nvPr/>
        </p:nvSpPr>
        <p:spPr>
          <a:xfrm>
            <a:off x="685800" y="431800"/>
            <a:ext cx="7772400" cy="508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220"/>
              </a:lnSpc>
            </a:pPr>
            <a:r>
              <a:rPr lang="en-CA" sz="2806" b="1" dirty="0" smtClean="0">
                <a:solidFill>
                  <a:srgbClr val="660066"/>
                </a:solidFill>
                <a:latin typeface="Arial Bold"/>
                <a:cs typeface="Arial Bold"/>
              </a:rPr>
              <a:t>First Order Logic (FOL)</a:t>
            </a:r>
          </a:p>
          <a:p>
            <a:pPr>
              <a:lnSpc>
                <a:spcPts val="3220"/>
              </a:lnSpc>
            </a:pPr>
            <a:endParaRPr lang="en-CA" sz="2796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p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126" rIns="0" bIns="0" rtlCol="0">
            <a:spAutoFit/>
          </a:bodyPr>
          <a:lstStyle/>
          <a:p>
            <a:pPr marL="123825">
              <a:lnSpc>
                <a:spcPct val="100000"/>
              </a:lnSpc>
            </a:pPr>
            <a:r>
              <a:rPr spc="-5" dirty="0"/>
              <a:t>Mapping ORM </a:t>
            </a:r>
            <a:r>
              <a:rPr dirty="0"/>
              <a:t>to </a:t>
            </a:r>
            <a:r>
              <a:rPr spc="-5" dirty="0"/>
              <a:t>DLR and</a:t>
            </a:r>
            <a:r>
              <a:rPr spc="5" dirty="0"/>
              <a:t> </a:t>
            </a:r>
            <a:r>
              <a:rPr spc="-10" dirty="0"/>
              <a:t>SHOIN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80694" y="1334261"/>
            <a:ext cx="2934970" cy="3136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spc="55" dirty="0">
                <a:solidFill>
                  <a:srgbClr val="660066"/>
                </a:solidFill>
                <a:latin typeface="Arial"/>
                <a:cs typeface="Arial"/>
              </a:rPr>
              <a:t>Role </a:t>
            </a:r>
            <a:r>
              <a:rPr sz="2000" spc="90" dirty="0">
                <a:solidFill>
                  <a:srgbClr val="660066"/>
                </a:solidFill>
                <a:latin typeface="Arial"/>
                <a:cs typeface="Arial"/>
              </a:rPr>
              <a:t>Subset</a:t>
            </a:r>
            <a:r>
              <a:rPr sz="2000" spc="-270" dirty="0">
                <a:solidFill>
                  <a:srgbClr val="660066"/>
                </a:solidFill>
                <a:latin typeface="Arial"/>
                <a:cs typeface="Arial"/>
              </a:rPr>
              <a:t> </a:t>
            </a:r>
            <a:r>
              <a:rPr sz="2000" spc="100" dirty="0">
                <a:solidFill>
                  <a:srgbClr val="660066"/>
                </a:solidFill>
                <a:latin typeface="Arial"/>
                <a:cs typeface="Arial"/>
              </a:rPr>
              <a:t>Constraint: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979676" y="2039873"/>
            <a:ext cx="4800600" cy="2032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979676" y="5843587"/>
            <a:ext cx="4779899" cy="48895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969125" y="5527675"/>
            <a:ext cx="2124075" cy="106997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964298" y="5522912"/>
            <a:ext cx="2133600" cy="1079500"/>
          </a:xfrm>
          <a:custGeom>
            <a:avLst/>
            <a:gdLst/>
            <a:ahLst/>
            <a:cxnLst/>
            <a:rect l="l" t="t" r="r" b="b"/>
            <a:pathLst>
              <a:path w="2133600" h="1079500">
                <a:moveTo>
                  <a:pt x="0" y="1079500"/>
                </a:moveTo>
                <a:lnTo>
                  <a:pt x="2133600" y="1079500"/>
                </a:lnTo>
                <a:lnTo>
                  <a:pt x="2133600" y="0"/>
                </a:lnTo>
                <a:lnTo>
                  <a:pt x="0" y="0"/>
                </a:lnTo>
                <a:lnTo>
                  <a:pt x="0" y="1079500"/>
                </a:lnTo>
                <a:close/>
              </a:path>
            </a:pathLst>
          </a:custGeom>
          <a:ln w="9525">
            <a:solidFill>
              <a:srgbClr val="6600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86639" y="5390083"/>
            <a:ext cx="860425" cy="3003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i="1" spc="95" dirty="0">
                <a:solidFill>
                  <a:srgbClr val="000099"/>
                </a:solidFill>
                <a:latin typeface="Palatino Linotype"/>
                <a:cs typeface="Palatino Linotype"/>
              </a:rPr>
              <a:t>SH</a:t>
            </a:r>
            <a:r>
              <a:rPr sz="1800" i="1" spc="120" dirty="0">
                <a:solidFill>
                  <a:srgbClr val="000099"/>
                </a:solidFill>
                <a:latin typeface="Palatino Linotype"/>
                <a:cs typeface="Palatino Linotype"/>
              </a:rPr>
              <a:t>O</a:t>
            </a:r>
            <a:r>
              <a:rPr sz="1800" i="1" spc="215" dirty="0">
                <a:solidFill>
                  <a:srgbClr val="000099"/>
                </a:solidFill>
                <a:latin typeface="Palatino Linotype"/>
                <a:cs typeface="Palatino Linotype"/>
              </a:rPr>
              <a:t>IN</a:t>
            </a:r>
            <a:endParaRPr sz="1800">
              <a:latin typeface="Palatino Linotype"/>
              <a:cs typeface="Palatino Linotype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4294967295"/>
          </p:nvPr>
        </p:nvSpPr>
        <p:spPr>
          <a:xfrm>
            <a:off x="4254500" y="6612422"/>
            <a:ext cx="1098550" cy="2038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520"/>
              </a:lnSpc>
            </a:pPr>
            <a:r>
              <a:rPr dirty="0"/>
              <a:t>Jarrar ©</a:t>
            </a:r>
            <a:r>
              <a:rPr spc="-120" dirty="0"/>
              <a:t> </a:t>
            </a:r>
            <a:r>
              <a:rPr spc="-30" dirty="0">
                <a:latin typeface="Arial"/>
                <a:cs typeface="Arial"/>
              </a:rPr>
              <a:t>2011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4294967295"/>
          </p:nvPr>
        </p:nvSpPr>
        <p:spPr>
          <a:xfrm>
            <a:off x="8783066" y="6612422"/>
            <a:ext cx="248920" cy="2038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520"/>
              </a:lnSpc>
            </a:pPr>
            <a:fld id="{81D60167-4931-47E6-BA6A-407CBD079E47}" type="slidenum">
              <a:rPr dirty="0"/>
              <a:pPr marL="25400">
                <a:lnSpc>
                  <a:spcPts val="1520"/>
                </a:lnSpc>
              </a:pPr>
              <a:t>50</a:t>
            </a:fld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p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126" rIns="0" bIns="0" rtlCol="0">
            <a:spAutoFit/>
          </a:bodyPr>
          <a:lstStyle/>
          <a:p>
            <a:pPr marL="123825">
              <a:lnSpc>
                <a:spcPct val="100000"/>
              </a:lnSpc>
            </a:pPr>
            <a:r>
              <a:rPr spc="-5" dirty="0"/>
              <a:t>Mapping ORM </a:t>
            </a:r>
            <a:r>
              <a:rPr dirty="0"/>
              <a:t>to </a:t>
            </a:r>
            <a:r>
              <a:rPr spc="-5" dirty="0"/>
              <a:t>DLR and</a:t>
            </a:r>
            <a:r>
              <a:rPr spc="5" dirty="0"/>
              <a:t> </a:t>
            </a:r>
            <a:r>
              <a:rPr spc="-10" dirty="0"/>
              <a:t>SHOIN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80694" y="1310513"/>
            <a:ext cx="3575050" cy="3136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spc="100" dirty="0">
                <a:solidFill>
                  <a:srgbClr val="660066"/>
                </a:solidFill>
                <a:latin typeface="Arial"/>
                <a:cs typeface="Arial"/>
              </a:rPr>
              <a:t>Predicate </a:t>
            </a:r>
            <a:r>
              <a:rPr sz="2000" spc="90" dirty="0">
                <a:solidFill>
                  <a:srgbClr val="660066"/>
                </a:solidFill>
                <a:latin typeface="Arial"/>
                <a:cs typeface="Arial"/>
              </a:rPr>
              <a:t>Subset</a:t>
            </a:r>
            <a:r>
              <a:rPr sz="2000" spc="-300" dirty="0">
                <a:solidFill>
                  <a:srgbClr val="660066"/>
                </a:solidFill>
                <a:latin typeface="Arial"/>
                <a:cs typeface="Arial"/>
              </a:rPr>
              <a:t> </a:t>
            </a:r>
            <a:r>
              <a:rPr sz="2000" spc="100" dirty="0">
                <a:solidFill>
                  <a:srgbClr val="660066"/>
                </a:solidFill>
                <a:latin typeface="Arial"/>
                <a:cs typeface="Arial"/>
              </a:rPr>
              <a:t>Constraint: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971800" y="5781675"/>
            <a:ext cx="2552700" cy="47307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553325" y="5294312"/>
            <a:ext cx="1181100" cy="14478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548498" y="5289550"/>
            <a:ext cx="1190625" cy="1457325"/>
          </a:xfrm>
          <a:custGeom>
            <a:avLst/>
            <a:gdLst/>
            <a:ahLst/>
            <a:cxnLst/>
            <a:rect l="l" t="t" r="r" b="b"/>
            <a:pathLst>
              <a:path w="1190625" h="1457325">
                <a:moveTo>
                  <a:pt x="0" y="1457325"/>
                </a:moveTo>
                <a:lnTo>
                  <a:pt x="1190625" y="1457325"/>
                </a:lnTo>
                <a:lnTo>
                  <a:pt x="1190625" y="0"/>
                </a:lnTo>
                <a:lnTo>
                  <a:pt x="0" y="0"/>
                </a:lnTo>
                <a:lnTo>
                  <a:pt x="0" y="1457325"/>
                </a:lnTo>
                <a:close/>
              </a:path>
            </a:pathLst>
          </a:custGeom>
          <a:ln w="9525">
            <a:solidFill>
              <a:srgbClr val="6600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413000" y="1725676"/>
            <a:ext cx="4445000" cy="198907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86639" y="5390083"/>
            <a:ext cx="860425" cy="3003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i="1" spc="95" dirty="0">
                <a:solidFill>
                  <a:srgbClr val="000099"/>
                </a:solidFill>
                <a:latin typeface="Palatino Linotype"/>
                <a:cs typeface="Palatino Linotype"/>
              </a:rPr>
              <a:t>SH</a:t>
            </a:r>
            <a:r>
              <a:rPr sz="1800" i="1" spc="120" dirty="0">
                <a:solidFill>
                  <a:srgbClr val="000099"/>
                </a:solidFill>
                <a:latin typeface="Palatino Linotype"/>
                <a:cs typeface="Palatino Linotype"/>
              </a:rPr>
              <a:t>O</a:t>
            </a:r>
            <a:r>
              <a:rPr sz="1800" i="1" spc="215" dirty="0">
                <a:solidFill>
                  <a:srgbClr val="000099"/>
                </a:solidFill>
                <a:latin typeface="Palatino Linotype"/>
                <a:cs typeface="Palatino Linotype"/>
              </a:rPr>
              <a:t>IN</a:t>
            </a:r>
            <a:endParaRPr sz="1800">
              <a:latin typeface="Palatino Linotype"/>
              <a:cs typeface="Palatino Linotype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4294967295"/>
          </p:nvPr>
        </p:nvSpPr>
        <p:spPr>
          <a:xfrm>
            <a:off x="4254500" y="6612422"/>
            <a:ext cx="1098550" cy="2038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520"/>
              </a:lnSpc>
            </a:pPr>
            <a:r>
              <a:rPr dirty="0"/>
              <a:t>Jarrar ©</a:t>
            </a:r>
            <a:r>
              <a:rPr spc="-120" dirty="0"/>
              <a:t> </a:t>
            </a:r>
            <a:r>
              <a:rPr spc="-30" dirty="0">
                <a:latin typeface="Arial"/>
                <a:cs typeface="Arial"/>
              </a:rPr>
              <a:t>2011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4294967295"/>
          </p:nvPr>
        </p:nvSpPr>
        <p:spPr>
          <a:xfrm>
            <a:off x="8783066" y="6612422"/>
            <a:ext cx="248920" cy="2038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520"/>
              </a:lnSpc>
            </a:pPr>
            <a:fld id="{81D60167-4931-47E6-BA6A-407CBD079E47}" type="slidenum">
              <a:rPr dirty="0"/>
              <a:pPr marL="25400">
                <a:lnSpc>
                  <a:spcPts val="1520"/>
                </a:lnSpc>
              </a:pPr>
              <a:t>51</a:t>
            </a:fld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p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126" rIns="0" bIns="0" rtlCol="0">
            <a:spAutoFit/>
          </a:bodyPr>
          <a:lstStyle/>
          <a:p>
            <a:pPr marL="123825">
              <a:lnSpc>
                <a:spcPct val="100000"/>
              </a:lnSpc>
            </a:pPr>
            <a:r>
              <a:rPr spc="-5" dirty="0"/>
              <a:t>Mapping ORM </a:t>
            </a:r>
            <a:r>
              <a:rPr dirty="0"/>
              <a:t>to </a:t>
            </a:r>
            <a:r>
              <a:rPr spc="-5" dirty="0"/>
              <a:t>DLR and</a:t>
            </a:r>
            <a:r>
              <a:rPr spc="5" dirty="0"/>
              <a:t> </a:t>
            </a:r>
            <a:r>
              <a:rPr spc="-10" dirty="0"/>
              <a:t>SHOIN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80694" y="1358138"/>
            <a:ext cx="4227195" cy="3136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spc="80" dirty="0">
                <a:solidFill>
                  <a:srgbClr val="660066"/>
                </a:solidFill>
                <a:latin typeface="Arial"/>
                <a:cs typeface="Arial"/>
              </a:rPr>
              <a:t>Role-sequence </a:t>
            </a:r>
            <a:r>
              <a:rPr sz="2000" spc="90" dirty="0">
                <a:solidFill>
                  <a:srgbClr val="660066"/>
                </a:solidFill>
                <a:latin typeface="Arial"/>
                <a:cs typeface="Arial"/>
              </a:rPr>
              <a:t>Subset</a:t>
            </a:r>
            <a:r>
              <a:rPr sz="2000" spc="-285" dirty="0">
                <a:solidFill>
                  <a:srgbClr val="660066"/>
                </a:solidFill>
                <a:latin typeface="Arial"/>
                <a:cs typeface="Arial"/>
              </a:rPr>
              <a:t> </a:t>
            </a:r>
            <a:r>
              <a:rPr sz="2000" spc="100" dirty="0">
                <a:solidFill>
                  <a:srgbClr val="660066"/>
                </a:solidFill>
                <a:latin typeface="Arial"/>
                <a:cs typeface="Arial"/>
              </a:rPr>
              <a:t>Constraint: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195576" y="1773301"/>
            <a:ext cx="4479925" cy="179857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86639" y="5390083"/>
            <a:ext cx="3797935" cy="7981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i="1" spc="150" dirty="0">
                <a:solidFill>
                  <a:srgbClr val="000099"/>
                </a:solidFill>
                <a:latin typeface="Palatino Linotype"/>
                <a:cs typeface="Palatino Linotype"/>
              </a:rPr>
              <a:t>SHOIN</a:t>
            </a:r>
            <a:endParaRPr sz="1800">
              <a:latin typeface="Palatino Linotype"/>
              <a:cs typeface="Palatino Linotype"/>
            </a:endParaRPr>
          </a:p>
          <a:p>
            <a:pPr>
              <a:lnSpc>
                <a:spcPct val="100000"/>
              </a:lnSpc>
              <a:spcBef>
                <a:spcPts val="56"/>
              </a:spcBef>
            </a:pPr>
            <a:endParaRPr sz="1600">
              <a:latin typeface="Times New Roman"/>
              <a:cs typeface="Times New Roman"/>
            </a:endParaRPr>
          </a:p>
          <a:p>
            <a:pPr marL="2100580">
              <a:lnSpc>
                <a:spcPct val="100000"/>
              </a:lnSpc>
            </a:pPr>
            <a:r>
              <a:rPr sz="1800" dirty="0">
                <a:solidFill>
                  <a:srgbClr val="FF0000"/>
                </a:solidFill>
                <a:latin typeface="Arial"/>
                <a:cs typeface="Arial"/>
              </a:rPr>
              <a:t>-- </a:t>
            </a:r>
            <a:r>
              <a:rPr sz="1800" spc="75" dirty="0">
                <a:solidFill>
                  <a:srgbClr val="FF0000"/>
                </a:solidFill>
                <a:latin typeface="Arial"/>
                <a:cs typeface="Arial"/>
              </a:rPr>
              <a:t>No </a:t>
            </a:r>
            <a:r>
              <a:rPr sz="1800" spc="110" dirty="0">
                <a:solidFill>
                  <a:srgbClr val="FF0000"/>
                </a:solidFill>
                <a:latin typeface="Arial"/>
                <a:cs typeface="Arial"/>
              </a:rPr>
              <a:t>Support</a:t>
            </a:r>
            <a:r>
              <a:rPr sz="1800" spc="-35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0000"/>
                </a:solidFill>
                <a:latin typeface="Arial"/>
                <a:cs typeface="Arial"/>
              </a:rPr>
              <a:t>--</a:t>
            </a:r>
            <a:endParaRPr sz="18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4294967295"/>
          </p:nvPr>
        </p:nvSpPr>
        <p:spPr>
          <a:xfrm>
            <a:off x="4254500" y="6612422"/>
            <a:ext cx="1098550" cy="2038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520"/>
              </a:lnSpc>
            </a:pPr>
            <a:r>
              <a:rPr dirty="0"/>
              <a:t>Jarrar ©</a:t>
            </a:r>
            <a:r>
              <a:rPr spc="-120" dirty="0"/>
              <a:t> </a:t>
            </a:r>
            <a:r>
              <a:rPr spc="-30" dirty="0">
                <a:latin typeface="Arial"/>
                <a:cs typeface="Arial"/>
              </a:rPr>
              <a:t>2011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4294967295"/>
          </p:nvPr>
        </p:nvSpPr>
        <p:spPr>
          <a:xfrm>
            <a:off x="8783066" y="6612422"/>
            <a:ext cx="248920" cy="2038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520"/>
              </a:lnSpc>
            </a:pPr>
            <a:fld id="{81D60167-4931-47E6-BA6A-407CBD079E47}" type="slidenum">
              <a:rPr dirty="0"/>
              <a:pPr marL="25400">
                <a:lnSpc>
                  <a:spcPts val="1520"/>
                </a:lnSpc>
              </a:pPr>
              <a:t>52</a:t>
            </a:fld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p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126" rIns="0" bIns="0" rtlCol="0">
            <a:spAutoFit/>
          </a:bodyPr>
          <a:lstStyle/>
          <a:p>
            <a:pPr marL="123825">
              <a:lnSpc>
                <a:spcPct val="100000"/>
              </a:lnSpc>
            </a:pPr>
            <a:r>
              <a:rPr spc="-5" dirty="0"/>
              <a:t>Mapping ORM </a:t>
            </a:r>
            <a:r>
              <a:rPr dirty="0"/>
              <a:t>to </a:t>
            </a:r>
            <a:r>
              <a:rPr spc="-5" dirty="0"/>
              <a:t>DLR and</a:t>
            </a:r>
            <a:r>
              <a:rPr spc="5" dirty="0"/>
              <a:t> </a:t>
            </a:r>
            <a:r>
              <a:rPr spc="-10" dirty="0"/>
              <a:t>SHOIN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80694" y="1310513"/>
            <a:ext cx="3072130" cy="3136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spc="55" dirty="0">
                <a:solidFill>
                  <a:srgbClr val="660066"/>
                </a:solidFill>
                <a:latin typeface="Arial"/>
                <a:cs typeface="Arial"/>
              </a:rPr>
              <a:t>Role </a:t>
            </a:r>
            <a:r>
              <a:rPr sz="2000" spc="90" dirty="0">
                <a:solidFill>
                  <a:srgbClr val="660066"/>
                </a:solidFill>
                <a:latin typeface="Arial"/>
                <a:cs typeface="Arial"/>
              </a:rPr>
              <a:t>Equality</a:t>
            </a:r>
            <a:r>
              <a:rPr sz="2000" spc="-260" dirty="0">
                <a:solidFill>
                  <a:srgbClr val="660066"/>
                </a:solidFill>
                <a:latin typeface="Arial"/>
                <a:cs typeface="Arial"/>
              </a:rPr>
              <a:t> </a:t>
            </a:r>
            <a:r>
              <a:rPr sz="2000" spc="100" dirty="0">
                <a:solidFill>
                  <a:srgbClr val="660066"/>
                </a:solidFill>
                <a:latin typeface="Arial"/>
                <a:cs typeface="Arial"/>
              </a:rPr>
              <a:t>Constraint: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273925" y="5657850"/>
            <a:ext cx="1835150" cy="101123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269098" y="5653087"/>
            <a:ext cx="1844675" cy="1021080"/>
          </a:xfrm>
          <a:custGeom>
            <a:avLst/>
            <a:gdLst/>
            <a:ahLst/>
            <a:cxnLst/>
            <a:rect l="l" t="t" r="r" b="b"/>
            <a:pathLst>
              <a:path w="1844675" h="1021079">
                <a:moveTo>
                  <a:pt x="0" y="1020762"/>
                </a:moveTo>
                <a:lnTo>
                  <a:pt x="1844675" y="1020762"/>
                </a:lnTo>
                <a:lnTo>
                  <a:pt x="1844675" y="0"/>
                </a:lnTo>
                <a:lnTo>
                  <a:pt x="0" y="0"/>
                </a:lnTo>
                <a:lnTo>
                  <a:pt x="0" y="1020762"/>
                </a:lnTo>
                <a:close/>
              </a:path>
            </a:pathLst>
          </a:custGeom>
          <a:ln w="9525">
            <a:solidFill>
              <a:srgbClr val="6600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106676" y="2240026"/>
            <a:ext cx="4205224" cy="161759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106676" y="6015037"/>
            <a:ext cx="4908550" cy="26828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86639" y="5390083"/>
            <a:ext cx="860425" cy="3003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i="1" spc="95" dirty="0">
                <a:solidFill>
                  <a:srgbClr val="000099"/>
                </a:solidFill>
                <a:latin typeface="Palatino Linotype"/>
                <a:cs typeface="Palatino Linotype"/>
              </a:rPr>
              <a:t>SH</a:t>
            </a:r>
            <a:r>
              <a:rPr sz="1800" i="1" spc="120" dirty="0">
                <a:solidFill>
                  <a:srgbClr val="000099"/>
                </a:solidFill>
                <a:latin typeface="Palatino Linotype"/>
                <a:cs typeface="Palatino Linotype"/>
              </a:rPr>
              <a:t>O</a:t>
            </a:r>
            <a:r>
              <a:rPr sz="1800" i="1" spc="215" dirty="0">
                <a:solidFill>
                  <a:srgbClr val="000099"/>
                </a:solidFill>
                <a:latin typeface="Palatino Linotype"/>
                <a:cs typeface="Palatino Linotype"/>
              </a:rPr>
              <a:t>IN</a:t>
            </a:r>
            <a:endParaRPr sz="1800">
              <a:latin typeface="Palatino Linotype"/>
              <a:cs typeface="Palatino Linotype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4294967295"/>
          </p:nvPr>
        </p:nvSpPr>
        <p:spPr>
          <a:xfrm>
            <a:off x="4254500" y="6612422"/>
            <a:ext cx="1098550" cy="2038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520"/>
              </a:lnSpc>
            </a:pPr>
            <a:r>
              <a:rPr dirty="0"/>
              <a:t>Jarrar ©</a:t>
            </a:r>
            <a:r>
              <a:rPr spc="-120" dirty="0"/>
              <a:t> </a:t>
            </a:r>
            <a:r>
              <a:rPr spc="-30" dirty="0">
                <a:latin typeface="Arial"/>
                <a:cs typeface="Arial"/>
              </a:rPr>
              <a:t>2011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4294967295"/>
          </p:nvPr>
        </p:nvSpPr>
        <p:spPr>
          <a:xfrm>
            <a:off x="8783066" y="6612422"/>
            <a:ext cx="248920" cy="2038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520"/>
              </a:lnSpc>
            </a:pPr>
            <a:fld id="{81D60167-4931-47E6-BA6A-407CBD079E47}" type="slidenum">
              <a:rPr dirty="0"/>
              <a:pPr marL="25400">
                <a:lnSpc>
                  <a:spcPts val="1520"/>
                </a:lnSpc>
              </a:pPr>
              <a:t>53</a:t>
            </a:fld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p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126" rIns="0" bIns="0" rtlCol="0">
            <a:spAutoFit/>
          </a:bodyPr>
          <a:lstStyle/>
          <a:p>
            <a:pPr marL="123825">
              <a:lnSpc>
                <a:spcPct val="100000"/>
              </a:lnSpc>
            </a:pPr>
            <a:r>
              <a:rPr spc="-5" dirty="0"/>
              <a:t>Mapping ORM </a:t>
            </a:r>
            <a:r>
              <a:rPr dirty="0"/>
              <a:t>to </a:t>
            </a:r>
            <a:r>
              <a:rPr spc="-5" dirty="0"/>
              <a:t>DLR and</a:t>
            </a:r>
            <a:r>
              <a:rPr spc="5" dirty="0"/>
              <a:t> </a:t>
            </a:r>
            <a:r>
              <a:rPr spc="-10" dirty="0"/>
              <a:t>SHOIN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80694" y="1310513"/>
            <a:ext cx="3712210" cy="3136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spc="100" dirty="0">
                <a:solidFill>
                  <a:srgbClr val="660066"/>
                </a:solidFill>
                <a:latin typeface="Arial"/>
                <a:cs typeface="Arial"/>
              </a:rPr>
              <a:t>Predicate </a:t>
            </a:r>
            <a:r>
              <a:rPr sz="2000" spc="90" dirty="0">
                <a:solidFill>
                  <a:srgbClr val="660066"/>
                </a:solidFill>
                <a:latin typeface="Arial"/>
                <a:cs typeface="Arial"/>
              </a:rPr>
              <a:t>Equality</a:t>
            </a:r>
            <a:r>
              <a:rPr sz="2000" spc="-295" dirty="0">
                <a:solidFill>
                  <a:srgbClr val="660066"/>
                </a:solidFill>
                <a:latin typeface="Arial"/>
                <a:cs typeface="Arial"/>
              </a:rPr>
              <a:t> </a:t>
            </a:r>
            <a:r>
              <a:rPr sz="2000" spc="100" dirty="0">
                <a:solidFill>
                  <a:srgbClr val="660066"/>
                </a:solidFill>
                <a:latin typeface="Arial"/>
                <a:cs typeface="Arial"/>
              </a:rPr>
              <a:t>Constraint: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561326" y="5445125"/>
            <a:ext cx="1022350" cy="12684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556500" y="5440298"/>
            <a:ext cx="1031875" cy="1278255"/>
          </a:xfrm>
          <a:custGeom>
            <a:avLst/>
            <a:gdLst/>
            <a:ahLst/>
            <a:cxnLst/>
            <a:rect l="l" t="t" r="r" b="b"/>
            <a:pathLst>
              <a:path w="1031875" h="1278254">
                <a:moveTo>
                  <a:pt x="0" y="1278001"/>
                </a:moveTo>
                <a:lnTo>
                  <a:pt x="1031875" y="1278001"/>
                </a:lnTo>
                <a:lnTo>
                  <a:pt x="1031875" y="0"/>
                </a:lnTo>
                <a:lnTo>
                  <a:pt x="0" y="0"/>
                </a:lnTo>
                <a:lnTo>
                  <a:pt x="0" y="1278001"/>
                </a:lnTo>
                <a:close/>
              </a:path>
            </a:pathLst>
          </a:custGeom>
          <a:ln w="9525">
            <a:solidFill>
              <a:srgbClr val="6600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266950" y="1924050"/>
            <a:ext cx="4440301" cy="193357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819400" y="5980112"/>
            <a:ext cx="4057650" cy="35242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86639" y="5390083"/>
            <a:ext cx="860425" cy="3003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i="1" spc="95" dirty="0">
                <a:solidFill>
                  <a:srgbClr val="000099"/>
                </a:solidFill>
                <a:latin typeface="Palatino Linotype"/>
                <a:cs typeface="Palatino Linotype"/>
              </a:rPr>
              <a:t>SH</a:t>
            </a:r>
            <a:r>
              <a:rPr sz="1800" i="1" spc="120" dirty="0">
                <a:solidFill>
                  <a:srgbClr val="000099"/>
                </a:solidFill>
                <a:latin typeface="Palatino Linotype"/>
                <a:cs typeface="Palatino Linotype"/>
              </a:rPr>
              <a:t>O</a:t>
            </a:r>
            <a:r>
              <a:rPr sz="1800" i="1" spc="215" dirty="0">
                <a:solidFill>
                  <a:srgbClr val="000099"/>
                </a:solidFill>
                <a:latin typeface="Palatino Linotype"/>
                <a:cs typeface="Palatino Linotype"/>
              </a:rPr>
              <a:t>IN</a:t>
            </a:r>
            <a:endParaRPr sz="1800">
              <a:latin typeface="Palatino Linotype"/>
              <a:cs typeface="Palatino Linotype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4294967295"/>
          </p:nvPr>
        </p:nvSpPr>
        <p:spPr>
          <a:xfrm>
            <a:off x="4254500" y="6612422"/>
            <a:ext cx="1098550" cy="2038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520"/>
              </a:lnSpc>
            </a:pPr>
            <a:r>
              <a:rPr dirty="0"/>
              <a:t>Jarrar ©</a:t>
            </a:r>
            <a:r>
              <a:rPr spc="-120" dirty="0"/>
              <a:t> </a:t>
            </a:r>
            <a:r>
              <a:rPr spc="-30" dirty="0">
                <a:latin typeface="Arial"/>
                <a:cs typeface="Arial"/>
              </a:rPr>
              <a:t>2011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4294967295"/>
          </p:nvPr>
        </p:nvSpPr>
        <p:spPr>
          <a:xfrm>
            <a:off x="8783066" y="6612422"/>
            <a:ext cx="248920" cy="2038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520"/>
              </a:lnSpc>
            </a:pPr>
            <a:fld id="{81D60167-4931-47E6-BA6A-407CBD079E47}" type="slidenum">
              <a:rPr dirty="0"/>
              <a:pPr marL="25400">
                <a:lnSpc>
                  <a:spcPts val="1520"/>
                </a:lnSpc>
              </a:pPr>
              <a:t>54</a:t>
            </a:fld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p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126" rIns="0" bIns="0" rtlCol="0">
            <a:spAutoFit/>
          </a:bodyPr>
          <a:lstStyle/>
          <a:p>
            <a:pPr marL="123825">
              <a:lnSpc>
                <a:spcPct val="100000"/>
              </a:lnSpc>
            </a:pPr>
            <a:r>
              <a:rPr spc="-5" dirty="0"/>
              <a:t>Mapping ORM </a:t>
            </a:r>
            <a:r>
              <a:rPr dirty="0"/>
              <a:t>to </a:t>
            </a:r>
            <a:r>
              <a:rPr spc="-5" dirty="0"/>
              <a:t>DLR and</a:t>
            </a:r>
            <a:r>
              <a:rPr spc="5" dirty="0"/>
              <a:t> </a:t>
            </a:r>
            <a:r>
              <a:rPr spc="-10" dirty="0"/>
              <a:t>SHOIN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80694" y="1310513"/>
            <a:ext cx="4364355" cy="3136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spc="80" dirty="0">
                <a:solidFill>
                  <a:srgbClr val="660066"/>
                </a:solidFill>
                <a:latin typeface="Arial"/>
                <a:cs typeface="Arial"/>
              </a:rPr>
              <a:t>Role-sequence </a:t>
            </a:r>
            <a:r>
              <a:rPr sz="2000" spc="90" dirty="0">
                <a:solidFill>
                  <a:srgbClr val="660066"/>
                </a:solidFill>
                <a:latin typeface="Arial"/>
                <a:cs typeface="Arial"/>
              </a:rPr>
              <a:t>Equality</a:t>
            </a:r>
            <a:r>
              <a:rPr sz="2000" spc="-280" dirty="0">
                <a:solidFill>
                  <a:srgbClr val="660066"/>
                </a:solidFill>
                <a:latin typeface="Arial"/>
                <a:cs typeface="Arial"/>
              </a:rPr>
              <a:t> </a:t>
            </a:r>
            <a:r>
              <a:rPr sz="2000" spc="100" dirty="0">
                <a:solidFill>
                  <a:srgbClr val="660066"/>
                </a:solidFill>
                <a:latin typeface="Arial"/>
                <a:cs typeface="Arial"/>
              </a:rPr>
              <a:t>Constraint: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268601" y="2040001"/>
            <a:ext cx="4522724" cy="181762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86639" y="5390083"/>
            <a:ext cx="3799204" cy="7981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i="1" spc="150" dirty="0">
                <a:solidFill>
                  <a:srgbClr val="000099"/>
                </a:solidFill>
                <a:latin typeface="Palatino Linotype"/>
                <a:cs typeface="Palatino Linotype"/>
              </a:rPr>
              <a:t>SHOIN</a:t>
            </a:r>
            <a:endParaRPr sz="1800">
              <a:latin typeface="Palatino Linotype"/>
              <a:cs typeface="Palatino Linotype"/>
            </a:endParaRPr>
          </a:p>
          <a:p>
            <a:pPr>
              <a:lnSpc>
                <a:spcPct val="100000"/>
              </a:lnSpc>
              <a:spcBef>
                <a:spcPts val="56"/>
              </a:spcBef>
            </a:pPr>
            <a:endParaRPr sz="1600">
              <a:latin typeface="Times New Roman"/>
              <a:cs typeface="Times New Roman"/>
            </a:endParaRPr>
          </a:p>
          <a:p>
            <a:pPr marL="2101850">
              <a:lnSpc>
                <a:spcPct val="100000"/>
              </a:lnSpc>
            </a:pPr>
            <a:r>
              <a:rPr sz="1800" dirty="0">
                <a:solidFill>
                  <a:srgbClr val="FF0000"/>
                </a:solidFill>
                <a:latin typeface="Arial"/>
                <a:cs typeface="Arial"/>
              </a:rPr>
              <a:t>-- </a:t>
            </a:r>
            <a:r>
              <a:rPr sz="1800" spc="75" dirty="0">
                <a:solidFill>
                  <a:srgbClr val="FF0000"/>
                </a:solidFill>
                <a:latin typeface="Arial"/>
                <a:cs typeface="Arial"/>
              </a:rPr>
              <a:t>No </a:t>
            </a:r>
            <a:r>
              <a:rPr sz="1800" spc="110" dirty="0">
                <a:solidFill>
                  <a:srgbClr val="FF0000"/>
                </a:solidFill>
                <a:latin typeface="Arial"/>
                <a:cs typeface="Arial"/>
              </a:rPr>
              <a:t>Support</a:t>
            </a:r>
            <a:r>
              <a:rPr sz="1800" spc="-35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0000"/>
                </a:solidFill>
                <a:latin typeface="Arial"/>
                <a:cs typeface="Arial"/>
              </a:rPr>
              <a:t>--</a:t>
            </a:r>
            <a:endParaRPr sz="18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4294967295"/>
          </p:nvPr>
        </p:nvSpPr>
        <p:spPr>
          <a:xfrm>
            <a:off x="4254500" y="6612422"/>
            <a:ext cx="1098550" cy="2038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520"/>
              </a:lnSpc>
            </a:pPr>
            <a:r>
              <a:rPr dirty="0"/>
              <a:t>Jarrar ©</a:t>
            </a:r>
            <a:r>
              <a:rPr spc="-120" dirty="0"/>
              <a:t> </a:t>
            </a:r>
            <a:r>
              <a:rPr spc="-30" dirty="0">
                <a:latin typeface="Arial"/>
                <a:cs typeface="Arial"/>
              </a:rPr>
              <a:t>2011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4294967295"/>
          </p:nvPr>
        </p:nvSpPr>
        <p:spPr>
          <a:xfrm>
            <a:off x="8783066" y="6612422"/>
            <a:ext cx="248920" cy="2038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520"/>
              </a:lnSpc>
            </a:pPr>
            <a:fld id="{81D60167-4931-47E6-BA6A-407CBD079E47}" type="slidenum">
              <a:rPr dirty="0"/>
              <a:pPr marL="25400">
                <a:lnSpc>
                  <a:spcPts val="1520"/>
                </a:lnSpc>
              </a:pPr>
              <a:t>55</a:t>
            </a:fld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p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126" rIns="0" bIns="0" rtlCol="0">
            <a:spAutoFit/>
          </a:bodyPr>
          <a:lstStyle/>
          <a:p>
            <a:pPr marL="123825">
              <a:lnSpc>
                <a:spcPct val="100000"/>
              </a:lnSpc>
            </a:pPr>
            <a:r>
              <a:rPr spc="-5" dirty="0"/>
              <a:t>Mapping ORM </a:t>
            </a:r>
            <a:r>
              <a:rPr dirty="0"/>
              <a:t>to </a:t>
            </a:r>
            <a:r>
              <a:rPr spc="-5" dirty="0"/>
              <a:t>DLR and</a:t>
            </a:r>
            <a:r>
              <a:rPr spc="5" dirty="0"/>
              <a:t> </a:t>
            </a:r>
            <a:r>
              <a:rPr spc="-10" dirty="0"/>
              <a:t>SHOIN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80694" y="1310513"/>
            <a:ext cx="3291840" cy="3136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spc="55" dirty="0">
                <a:solidFill>
                  <a:srgbClr val="660066"/>
                </a:solidFill>
                <a:latin typeface="Arial"/>
                <a:cs typeface="Arial"/>
              </a:rPr>
              <a:t>Role </a:t>
            </a:r>
            <a:r>
              <a:rPr sz="2000" spc="80" dirty="0">
                <a:solidFill>
                  <a:srgbClr val="660066"/>
                </a:solidFill>
                <a:latin typeface="Arial"/>
                <a:cs typeface="Arial"/>
              </a:rPr>
              <a:t>exclusion</a:t>
            </a:r>
            <a:r>
              <a:rPr sz="2000" spc="245" dirty="0">
                <a:solidFill>
                  <a:srgbClr val="660066"/>
                </a:solidFill>
                <a:latin typeface="Arial"/>
                <a:cs typeface="Arial"/>
              </a:rPr>
              <a:t> </a:t>
            </a:r>
            <a:r>
              <a:rPr sz="2000" spc="100" dirty="0">
                <a:solidFill>
                  <a:srgbClr val="660066"/>
                </a:solidFill>
                <a:latin typeface="Arial"/>
                <a:cs typeface="Arial"/>
              </a:rPr>
              <a:t>Constraint: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235825" y="5607050"/>
            <a:ext cx="1763776" cy="107632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230998" y="5602287"/>
            <a:ext cx="1773555" cy="1085850"/>
          </a:xfrm>
          <a:custGeom>
            <a:avLst/>
            <a:gdLst/>
            <a:ahLst/>
            <a:cxnLst/>
            <a:rect l="l" t="t" r="r" b="b"/>
            <a:pathLst>
              <a:path w="1773554" h="1085850">
                <a:moveTo>
                  <a:pt x="0" y="1085850"/>
                </a:moveTo>
                <a:lnTo>
                  <a:pt x="1773301" y="1085850"/>
                </a:lnTo>
                <a:lnTo>
                  <a:pt x="1773301" y="0"/>
                </a:lnTo>
                <a:lnTo>
                  <a:pt x="0" y="0"/>
                </a:lnTo>
                <a:lnTo>
                  <a:pt x="0" y="1085850"/>
                </a:lnTo>
                <a:close/>
              </a:path>
            </a:pathLst>
          </a:custGeom>
          <a:ln w="9525">
            <a:solidFill>
              <a:srgbClr val="6600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835150" y="2186051"/>
            <a:ext cx="4346575" cy="195732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835150" y="5999162"/>
            <a:ext cx="4722876" cy="25876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86639" y="5390083"/>
            <a:ext cx="860425" cy="3003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i="1" spc="95" dirty="0">
                <a:solidFill>
                  <a:srgbClr val="000099"/>
                </a:solidFill>
                <a:latin typeface="Palatino Linotype"/>
                <a:cs typeface="Palatino Linotype"/>
              </a:rPr>
              <a:t>SH</a:t>
            </a:r>
            <a:r>
              <a:rPr sz="1800" i="1" spc="120" dirty="0">
                <a:solidFill>
                  <a:srgbClr val="000099"/>
                </a:solidFill>
                <a:latin typeface="Palatino Linotype"/>
                <a:cs typeface="Palatino Linotype"/>
              </a:rPr>
              <a:t>O</a:t>
            </a:r>
            <a:r>
              <a:rPr sz="1800" i="1" spc="215" dirty="0">
                <a:solidFill>
                  <a:srgbClr val="000099"/>
                </a:solidFill>
                <a:latin typeface="Palatino Linotype"/>
                <a:cs typeface="Palatino Linotype"/>
              </a:rPr>
              <a:t>IN</a:t>
            </a:r>
            <a:endParaRPr sz="1800">
              <a:latin typeface="Palatino Linotype"/>
              <a:cs typeface="Palatino Linotype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4294967295"/>
          </p:nvPr>
        </p:nvSpPr>
        <p:spPr>
          <a:xfrm>
            <a:off x="4254500" y="6612422"/>
            <a:ext cx="1098550" cy="2038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520"/>
              </a:lnSpc>
            </a:pPr>
            <a:r>
              <a:rPr dirty="0"/>
              <a:t>Jarrar ©</a:t>
            </a:r>
            <a:r>
              <a:rPr spc="-120" dirty="0"/>
              <a:t> </a:t>
            </a:r>
            <a:r>
              <a:rPr spc="-30" dirty="0">
                <a:latin typeface="Arial"/>
                <a:cs typeface="Arial"/>
              </a:rPr>
              <a:t>2011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4294967295"/>
          </p:nvPr>
        </p:nvSpPr>
        <p:spPr>
          <a:xfrm>
            <a:off x="8783066" y="6612422"/>
            <a:ext cx="248920" cy="2038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520"/>
              </a:lnSpc>
            </a:pPr>
            <a:fld id="{81D60167-4931-47E6-BA6A-407CBD079E47}" type="slidenum">
              <a:rPr dirty="0"/>
              <a:pPr marL="25400">
                <a:lnSpc>
                  <a:spcPts val="1520"/>
                </a:lnSpc>
              </a:pPr>
              <a:t>56</a:t>
            </a:fld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p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126" rIns="0" bIns="0" rtlCol="0">
            <a:spAutoFit/>
          </a:bodyPr>
          <a:lstStyle/>
          <a:p>
            <a:pPr marL="123825">
              <a:lnSpc>
                <a:spcPct val="100000"/>
              </a:lnSpc>
            </a:pPr>
            <a:r>
              <a:rPr spc="-5" dirty="0"/>
              <a:t>Mapping ORM </a:t>
            </a:r>
            <a:r>
              <a:rPr dirty="0"/>
              <a:t>to </a:t>
            </a:r>
            <a:r>
              <a:rPr spc="-5" dirty="0"/>
              <a:t>DLR and</a:t>
            </a:r>
            <a:r>
              <a:rPr spc="5" dirty="0"/>
              <a:t> </a:t>
            </a:r>
            <a:r>
              <a:rPr spc="-10" dirty="0"/>
              <a:t>SHOIN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80694" y="1310513"/>
            <a:ext cx="3889375" cy="3136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spc="100" dirty="0">
                <a:solidFill>
                  <a:srgbClr val="660066"/>
                </a:solidFill>
                <a:latin typeface="Arial"/>
                <a:cs typeface="Arial"/>
              </a:rPr>
              <a:t>Predicate </a:t>
            </a:r>
            <a:r>
              <a:rPr sz="2000" spc="75" dirty="0">
                <a:solidFill>
                  <a:srgbClr val="660066"/>
                </a:solidFill>
                <a:latin typeface="Arial"/>
                <a:cs typeface="Arial"/>
              </a:rPr>
              <a:t>Exclusion</a:t>
            </a:r>
            <a:r>
              <a:rPr sz="2000" spc="-305" dirty="0">
                <a:solidFill>
                  <a:srgbClr val="660066"/>
                </a:solidFill>
                <a:latin typeface="Arial"/>
                <a:cs typeface="Arial"/>
              </a:rPr>
              <a:t> </a:t>
            </a:r>
            <a:r>
              <a:rPr sz="2000" spc="100" dirty="0">
                <a:solidFill>
                  <a:srgbClr val="660066"/>
                </a:solidFill>
                <a:latin typeface="Arial"/>
                <a:cs typeface="Arial"/>
              </a:rPr>
              <a:t>Constraint: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491476" y="5380037"/>
            <a:ext cx="1127125" cy="136207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486650" y="5375275"/>
            <a:ext cx="1136650" cy="1371600"/>
          </a:xfrm>
          <a:custGeom>
            <a:avLst/>
            <a:gdLst/>
            <a:ahLst/>
            <a:cxnLst/>
            <a:rect l="l" t="t" r="r" b="b"/>
            <a:pathLst>
              <a:path w="1136650" h="1371600">
                <a:moveTo>
                  <a:pt x="0" y="1371600"/>
                </a:moveTo>
                <a:lnTo>
                  <a:pt x="1136650" y="1371600"/>
                </a:lnTo>
                <a:lnTo>
                  <a:pt x="1136650" y="0"/>
                </a:lnTo>
                <a:lnTo>
                  <a:pt x="0" y="0"/>
                </a:lnTo>
                <a:lnTo>
                  <a:pt x="0" y="1371600"/>
                </a:lnTo>
                <a:close/>
              </a:path>
            </a:pathLst>
          </a:custGeom>
          <a:ln w="9525">
            <a:solidFill>
              <a:srgbClr val="6600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908175" y="1897126"/>
            <a:ext cx="4159250" cy="210337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86639" y="5390083"/>
            <a:ext cx="860425" cy="3003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i="1" spc="95" dirty="0">
                <a:solidFill>
                  <a:srgbClr val="000099"/>
                </a:solidFill>
                <a:latin typeface="Palatino Linotype"/>
                <a:cs typeface="Palatino Linotype"/>
              </a:rPr>
              <a:t>SH</a:t>
            </a:r>
            <a:r>
              <a:rPr sz="1800" i="1" spc="120" dirty="0">
                <a:solidFill>
                  <a:srgbClr val="000099"/>
                </a:solidFill>
                <a:latin typeface="Palatino Linotype"/>
                <a:cs typeface="Palatino Linotype"/>
              </a:rPr>
              <a:t>O</a:t>
            </a:r>
            <a:r>
              <a:rPr sz="1800" i="1" spc="215" dirty="0">
                <a:solidFill>
                  <a:srgbClr val="000099"/>
                </a:solidFill>
                <a:latin typeface="Palatino Linotype"/>
                <a:cs typeface="Palatino Linotype"/>
              </a:rPr>
              <a:t>IN</a:t>
            </a:r>
            <a:endParaRPr sz="1800">
              <a:latin typeface="Palatino Linotype"/>
              <a:cs typeface="Palatino Linotype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2640076" y="5734050"/>
            <a:ext cx="2152650" cy="29527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4294967295"/>
          </p:nvPr>
        </p:nvSpPr>
        <p:spPr>
          <a:xfrm>
            <a:off x="4254500" y="6612422"/>
            <a:ext cx="1098550" cy="2038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520"/>
              </a:lnSpc>
            </a:pPr>
            <a:r>
              <a:rPr dirty="0"/>
              <a:t>Jarrar ©</a:t>
            </a:r>
            <a:r>
              <a:rPr spc="-120" dirty="0"/>
              <a:t> </a:t>
            </a:r>
            <a:r>
              <a:rPr spc="-30" dirty="0">
                <a:latin typeface="Arial"/>
                <a:cs typeface="Arial"/>
              </a:rPr>
              <a:t>2011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4294967295"/>
          </p:nvPr>
        </p:nvSpPr>
        <p:spPr>
          <a:xfrm>
            <a:off x="8783066" y="6612422"/>
            <a:ext cx="248920" cy="2038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520"/>
              </a:lnSpc>
            </a:pPr>
            <a:fld id="{81D60167-4931-47E6-BA6A-407CBD079E47}" type="slidenum">
              <a:rPr dirty="0"/>
              <a:pPr marL="25400">
                <a:lnSpc>
                  <a:spcPts val="1520"/>
                </a:lnSpc>
              </a:pPr>
              <a:t>57</a:t>
            </a:fld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p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126" rIns="0" bIns="0" rtlCol="0">
            <a:spAutoFit/>
          </a:bodyPr>
          <a:lstStyle/>
          <a:p>
            <a:pPr marL="123825">
              <a:lnSpc>
                <a:spcPct val="100000"/>
              </a:lnSpc>
            </a:pPr>
            <a:r>
              <a:rPr spc="-5" dirty="0"/>
              <a:t>Mapping ORM </a:t>
            </a:r>
            <a:r>
              <a:rPr dirty="0"/>
              <a:t>to </a:t>
            </a:r>
            <a:r>
              <a:rPr spc="-5" dirty="0"/>
              <a:t>DLR and</a:t>
            </a:r>
            <a:r>
              <a:rPr spc="5" dirty="0"/>
              <a:t> </a:t>
            </a:r>
            <a:r>
              <a:rPr spc="-10" dirty="0"/>
              <a:t>SHOIN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80694" y="1310513"/>
            <a:ext cx="4605655" cy="3136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spc="40" dirty="0">
                <a:solidFill>
                  <a:srgbClr val="660066"/>
                </a:solidFill>
                <a:latin typeface="Arial"/>
                <a:cs typeface="Arial"/>
              </a:rPr>
              <a:t>Role- </a:t>
            </a:r>
            <a:r>
              <a:rPr sz="2000" spc="105" dirty="0">
                <a:solidFill>
                  <a:srgbClr val="660066"/>
                </a:solidFill>
                <a:latin typeface="Arial"/>
                <a:cs typeface="Arial"/>
              </a:rPr>
              <a:t>sequence</a:t>
            </a:r>
            <a:r>
              <a:rPr sz="2000" spc="-380" dirty="0">
                <a:solidFill>
                  <a:srgbClr val="660066"/>
                </a:solidFill>
                <a:latin typeface="Arial"/>
                <a:cs typeface="Arial"/>
              </a:rPr>
              <a:t> </a:t>
            </a:r>
            <a:r>
              <a:rPr sz="2000" spc="75" dirty="0">
                <a:solidFill>
                  <a:srgbClr val="660066"/>
                </a:solidFill>
                <a:latin typeface="Arial"/>
                <a:cs typeface="Arial"/>
              </a:rPr>
              <a:t>Exclusion </a:t>
            </a:r>
            <a:r>
              <a:rPr sz="2000" spc="100" dirty="0">
                <a:solidFill>
                  <a:srgbClr val="660066"/>
                </a:solidFill>
                <a:latin typeface="Arial"/>
                <a:cs typeface="Arial"/>
              </a:rPr>
              <a:t>Constraint: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763776" y="1824101"/>
            <a:ext cx="5060950" cy="203352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86639" y="5390083"/>
            <a:ext cx="3799204" cy="7981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i="1" spc="150" dirty="0">
                <a:solidFill>
                  <a:srgbClr val="000099"/>
                </a:solidFill>
                <a:latin typeface="Palatino Linotype"/>
                <a:cs typeface="Palatino Linotype"/>
              </a:rPr>
              <a:t>SHOIN</a:t>
            </a:r>
            <a:endParaRPr sz="1800">
              <a:latin typeface="Palatino Linotype"/>
              <a:cs typeface="Palatino Linotype"/>
            </a:endParaRPr>
          </a:p>
          <a:p>
            <a:pPr>
              <a:lnSpc>
                <a:spcPct val="100000"/>
              </a:lnSpc>
              <a:spcBef>
                <a:spcPts val="56"/>
              </a:spcBef>
            </a:pPr>
            <a:endParaRPr sz="1600">
              <a:latin typeface="Times New Roman"/>
              <a:cs typeface="Times New Roman"/>
            </a:endParaRPr>
          </a:p>
          <a:p>
            <a:pPr marL="2101850">
              <a:lnSpc>
                <a:spcPct val="100000"/>
              </a:lnSpc>
            </a:pPr>
            <a:r>
              <a:rPr sz="1800" dirty="0">
                <a:solidFill>
                  <a:srgbClr val="FF0000"/>
                </a:solidFill>
                <a:latin typeface="Arial"/>
                <a:cs typeface="Arial"/>
              </a:rPr>
              <a:t>-- </a:t>
            </a:r>
            <a:r>
              <a:rPr sz="1800" spc="75" dirty="0">
                <a:solidFill>
                  <a:srgbClr val="FF0000"/>
                </a:solidFill>
                <a:latin typeface="Arial"/>
                <a:cs typeface="Arial"/>
              </a:rPr>
              <a:t>No </a:t>
            </a:r>
            <a:r>
              <a:rPr sz="1800" spc="110" dirty="0">
                <a:solidFill>
                  <a:srgbClr val="FF0000"/>
                </a:solidFill>
                <a:latin typeface="Arial"/>
                <a:cs typeface="Arial"/>
              </a:rPr>
              <a:t>Support</a:t>
            </a:r>
            <a:r>
              <a:rPr sz="1800" spc="-35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0000"/>
                </a:solidFill>
                <a:latin typeface="Arial"/>
                <a:cs typeface="Arial"/>
              </a:rPr>
              <a:t>--</a:t>
            </a:r>
            <a:endParaRPr sz="18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4294967295"/>
          </p:nvPr>
        </p:nvSpPr>
        <p:spPr>
          <a:xfrm>
            <a:off x="4254500" y="6612422"/>
            <a:ext cx="1098550" cy="2038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520"/>
              </a:lnSpc>
            </a:pPr>
            <a:r>
              <a:rPr dirty="0"/>
              <a:t>Jarrar ©</a:t>
            </a:r>
            <a:r>
              <a:rPr spc="-120" dirty="0"/>
              <a:t> </a:t>
            </a:r>
            <a:r>
              <a:rPr spc="-30" dirty="0">
                <a:latin typeface="Arial"/>
                <a:cs typeface="Arial"/>
              </a:rPr>
              <a:t>2011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4294967295"/>
          </p:nvPr>
        </p:nvSpPr>
        <p:spPr>
          <a:xfrm>
            <a:off x="8783066" y="6612422"/>
            <a:ext cx="248920" cy="2038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520"/>
              </a:lnSpc>
            </a:pPr>
            <a:fld id="{81D60167-4931-47E6-BA6A-407CBD079E47}" type="slidenum">
              <a:rPr dirty="0"/>
              <a:pPr marL="25400">
                <a:lnSpc>
                  <a:spcPts val="1520"/>
                </a:lnSpc>
              </a:pPr>
              <a:t>58</a:t>
            </a:fld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p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05790" rIns="0" bIns="0" rtlCol="0">
            <a:spAutoFit/>
          </a:bodyPr>
          <a:lstStyle/>
          <a:p>
            <a:pPr marL="123825">
              <a:lnSpc>
                <a:spcPct val="100000"/>
              </a:lnSpc>
            </a:pPr>
            <a:r>
              <a:rPr spc="-5" dirty="0"/>
              <a:t>Mapping ORM </a:t>
            </a:r>
            <a:r>
              <a:rPr dirty="0"/>
              <a:t>to </a:t>
            </a:r>
            <a:r>
              <a:rPr i="1" spc="-40" dirty="0">
                <a:latin typeface="Georgia"/>
                <a:cs typeface="Georgia"/>
              </a:rPr>
              <a:t>DLR </a:t>
            </a:r>
            <a:r>
              <a:rPr spc="-5" dirty="0"/>
              <a:t>and</a:t>
            </a:r>
            <a:r>
              <a:rPr spc="100" dirty="0"/>
              <a:t> </a:t>
            </a:r>
            <a:r>
              <a:rPr i="1" spc="-15" dirty="0">
                <a:latin typeface="Georgia"/>
                <a:cs typeface="Georgia"/>
              </a:rPr>
              <a:t>SHOIN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80694" y="1310513"/>
            <a:ext cx="1912620" cy="3136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spc="105" dirty="0">
                <a:solidFill>
                  <a:srgbClr val="660066"/>
                </a:solidFill>
                <a:latin typeface="Arial"/>
                <a:cs typeface="Arial"/>
              </a:rPr>
              <a:t>Objectification: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465325" y="1803400"/>
            <a:ext cx="5367274" cy="226860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86639" y="5172455"/>
            <a:ext cx="3799204" cy="1016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i="1" spc="150" dirty="0">
                <a:solidFill>
                  <a:srgbClr val="000099"/>
                </a:solidFill>
                <a:latin typeface="Palatino Linotype"/>
                <a:cs typeface="Palatino Linotype"/>
              </a:rPr>
              <a:t>SHOIN</a:t>
            </a:r>
            <a:endParaRPr sz="1800">
              <a:latin typeface="Palatino Linotype"/>
              <a:cs typeface="Palatino Linotype"/>
            </a:endParaRPr>
          </a:p>
          <a:p>
            <a:pPr>
              <a:lnSpc>
                <a:spcPct val="100000"/>
              </a:lnSpc>
            </a:pPr>
            <a:endParaRPr sz="1800">
              <a:latin typeface="Times New Roman"/>
              <a:cs typeface="Times New Roman"/>
            </a:endParaRPr>
          </a:p>
          <a:p>
            <a:pPr marL="2101850">
              <a:lnSpc>
                <a:spcPct val="100000"/>
              </a:lnSpc>
              <a:spcBef>
                <a:spcPts val="1540"/>
              </a:spcBef>
            </a:pPr>
            <a:r>
              <a:rPr sz="1800" dirty="0">
                <a:solidFill>
                  <a:srgbClr val="FF0000"/>
                </a:solidFill>
                <a:latin typeface="Arial"/>
                <a:cs typeface="Arial"/>
              </a:rPr>
              <a:t>-- </a:t>
            </a:r>
            <a:r>
              <a:rPr sz="1800" spc="75" dirty="0">
                <a:solidFill>
                  <a:srgbClr val="FF0000"/>
                </a:solidFill>
                <a:latin typeface="Arial"/>
                <a:cs typeface="Arial"/>
              </a:rPr>
              <a:t>No </a:t>
            </a:r>
            <a:r>
              <a:rPr sz="1800" spc="110" dirty="0">
                <a:solidFill>
                  <a:srgbClr val="FF0000"/>
                </a:solidFill>
                <a:latin typeface="Arial"/>
                <a:cs typeface="Arial"/>
              </a:rPr>
              <a:t>Support</a:t>
            </a:r>
            <a:r>
              <a:rPr sz="1800" spc="-35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0000"/>
                </a:solidFill>
                <a:latin typeface="Arial"/>
                <a:cs typeface="Arial"/>
              </a:rPr>
              <a:t>--</a:t>
            </a:r>
            <a:endParaRPr sz="18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4294967295"/>
          </p:nvPr>
        </p:nvSpPr>
        <p:spPr>
          <a:xfrm>
            <a:off x="4254500" y="6612422"/>
            <a:ext cx="1098550" cy="2038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520"/>
              </a:lnSpc>
            </a:pPr>
            <a:r>
              <a:rPr dirty="0"/>
              <a:t>Jarrar ©</a:t>
            </a:r>
            <a:r>
              <a:rPr spc="-120" dirty="0"/>
              <a:t> </a:t>
            </a:r>
            <a:r>
              <a:rPr spc="-30" dirty="0">
                <a:latin typeface="Arial"/>
                <a:cs typeface="Arial"/>
              </a:rPr>
              <a:t>2011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4294967295"/>
          </p:nvPr>
        </p:nvSpPr>
        <p:spPr>
          <a:xfrm>
            <a:off x="8783066" y="6612422"/>
            <a:ext cx="248920" cy="2038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520"/>
              </a:lnSpc>
            </a:pPr>
            <a:fld id="{81D60167-4931-47E6-BA6A-407CBD079E47}" type="slidenum">
              <a:rPr dirty="0"/>
              <a:pPr marL="25400">
                <a:lnSpc>
                  <a:spcPts val="1520"/>
                </a:lnSpc>
              </a:pPr>
              <a:t>59</a:t>
            </a:fld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TextBox 3"/>
          <p:cNvSpPr txBox="1"/>
          <p:nvPr/>
        </p:nvSpPr>
        <p:spPr>
          <a:xfrm>
            <a:off x="1308100" y="2019300"/>
            <a:ext cx="7835900" cy="381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300"/>
              </a:lnSpc>
            </a:pPr>
            <a:r>
              <a:rPr lang="en-CA" sz="2004" dirty="0" smtClean="0">
                <a:solidFill>
                  <a:srgbClr val="990000"/>
                </a:solidFill>
                <a:latin typeface="Arial"/>
                <a:cs typeface="Arial"/>
              </a:rPr>
              <a:t>Reasoning on FOL is far too complex (i.e. not decidable)</a:t>
            </a:r>
          </a:p>
          <a:p>
            <a:pPr>
              <a:lnSpc>
                <a:spcPts val="2300"/>
              </a:lnSpc>
            </a:pPr>
            <a:endParaRPr lang="en-CA" sz="2004" dirty="0">
              <a:solidFill>
                <a:srgbClr val="000000"/>
              </a:solidFill>
            </a:endParaRPr>
          </a:p>
        </p:txBody>
      </p:sp>
      <p:sp>
        <p:nvSpPr>
          <p:cNvPr id="9" name="TextBox 4"/>
          <p:cNvSpPr txBox="1"/>
          <p:nvPr/>
        </p:nvSpPr>
        <p:spPr>
          <a:xfrm>
            <a:off x="1854200" y="2895600"/>
            <a:ext cx="7289800" cy="381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300"/>
              </a:lnSpc>
            </a:pPr>
            <a:r>
              <a:rPr lang="en-CA" sz="2004" smtClean="0">
                <a:solidFill>
                  <a:srgbClr val="990000"/>
                </a:solidFill>
                <a:latin typeface="Wingdings"/>
                <a:cs typeface="Wingdings"/>
              </a:rPr>
              <a:t></a:t>
            </a:r>
            <a:r>
              <a:rPr lang="en-CA" sz="2004" smtClean="0">
                <a:solidFill>
                  <a:srgbClr val="990000"/>
                </a:solidFill>
                <a:latin typeface="Arial"/>
                <a:cs typeface="Arial"/>
              </a:rPr>
              <a:t> Here comes description logics.</a:t>
            </a:r>
          </a:p>
          <a:p>
            <a:pPr>
              <a:lnSpc>
                <a:spcPts val="2300"/>
              </a:lnSpc>
            </a:pPr>
            <a:endParaRPr lang="en-CA" sz="2004">
              <a:solidFill>
                <a:srgbClr val="000000"/>
              </a:solidFill>
            </a:endParaRPr>
          </a:p>
        </p:txBody>
      </p:sp>
      <p:sp>
        <p:nvSpPr>
          <p:cNvPr id="10" name="TextBox 2"/>
          <p:cNvSpPr txBox="1"/>
          <p:nvPr/>
        </p:nvSpPr>
        <p:spPr>
          <a:xfrm>
            <a:off x="685800" y="431800"/>
            <a:ext cx="7772400" cy="508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220"/>
              </a:lnSpc>
            </a:pPr>
            <a:r>
              <a:rPr lang="en-CA" sz="2806" b="1" dirty="0" smtClean="0">
                <a:solidFill>
                  <a:srgbClr val="660066"/>
                </a:solidFill>
                <a:latin typeface="Arial Bold"/>
                <a:cs typeface="Arial Bold"/>
              </a:rPr>
              <a:t>First Order Logic (FOL)</a:t>
            </a:r>
          </a:p>
          <a:p>
            <a:pPr>
              <a:lnSpc>
                <a:spcPts val="3220"/>
              </a:lnSpc>
            </a:pPr>
            <a:endParaRPr lang="en-CA" sz="2796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676400" y="152400"/>
            <a:ext cx="6019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/>
              <a:t>Description Logics</a:t>
            </a:r>
            <a:endParaRPr lang="en-US" sz="6000" b="1" dirty="0"/>
          </a:p>
        </p:txBody>
      </p:sp>
      <p:sp>
        <p:nvSpPr>
          <p:cNvPr id="4" name="Rectangle 3"/>
          <p:cNvSpPr/>
          <p:nvPr/>
        </p:nvSpPr>
        <p:spPr>
          <a:xfrm>
            <a:off x="685800" y="1752600"/>
            <a:ext cx="80010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Motivation</a:t>
            </a:r>
          </a:p>
          <a:p>
            <a:endParaRPr lang="en-US" sz="2800" dirty="0"/>
          </a:p>
          <a:p>
            <a:r>
              <a:rPr lang="en-US" sz="2800" dirty="0"/>
              <a:t>• Need to represent relationships between concepts.</a:t>
            </a:r>
          </a:p>
          <a:p>
            <a:r>
              <a:rPr lang="en-US" sz="2800" dirty="0"/>
              <a:t>• Apply reasoning to infer facts and relationships</a:t>
            </a:r>
          </a:p>
          <a:p>
            <a:r>
              <a:rPr lang="en-US" sz="2800" dirty="0" smtClean="0"/>
              <a:t>   between </a:t>
            </a:r>
            <a:r>
              <a:rPr lang="en-US" sz="2800" dirty="0"/>
              <a:t>concepts using the knowledge.</a:t>
            </a:r>
          </a:p>
          <a:p>
            <a:r>
              <a:rPr lang="en-US" sz="2800" dirty="0"/>
              <a:t>• </a:t>
            </a:r>
            <a:r>
              <a:rPr lang="en-US" sz="2800" dirty="0" smtClean="0"/>
              <a:t>Expedite </a:t>
            </a:r>
            <a:r>
              <a:rPr lang="en-US" sz="2800" dirty="0" err="1"/>
              <a:t>inferencing</a:t>
            </a:r>
            <a:r>
              <a:rPr lang="en-US" sz="2800" dirty="0"/>
              <a:t> </a:t>
            </a:r>
            <a:r>
              <a:rPr lang="en-US" sz="2800" dirty="0" smtClean="0"/>
              <a:t>procedure </a:t>
            </a:r>
            <a:r>
              <a:rPr lang="en-US" sz="2800" dirty="0"/>
              <a:t>or provide</a:t>
            </a:r>
          </a:p>
          <a:p>
            <a:r>
              <a:rPr lang="en-US" sz="2800" dirty="0" smtClean="0"/>
              <a:t>   tractability</a:t>
            </a:r>
            <a:r>
              <a:rPr lang="en-US" sz="28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609600" y="1219200"/>
            <a:ext cx="83058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• </a:t>
            </a:r>
            <a:r>
              <a:rPr lang="en-US" sz="2800" b="1" dirty="0">
                <a:solidFill>
                  <a:srgbClr val="00B050"/>
                </a:solidFill>
              </a:rPr>
              <a:t>What are DLs?</a:t>
            </a:r>
          </a:p>
          <a:p>
            <a:r>
              <a:rPr lang="en-US" sz="2800" dirty="0" smtClean="0"/>
              <a:t>       – </a:t>
            </a:r>
            <a:r>
              <a:rPr lang="en-US" sz="2800" dirty="0"/>
              <a:t>Family of formal(logic -based) knowledge</a:t>
            </a:r>
          </a:p>
          <a:p>
            <a:r>
              <a:rPr lang="en-US" sz="2800" dirty="0" smtClean="0"/>
              <a:t>          representation </a:t>
            </a:r>
            <a:r>
              <a:rPr lang="en-US" sz="2800" dirty="0"/>
              <a:t>languages.</a:t>
            </a:r>
          </a:p>
          <a:p>
            <a:endParaRPr lang="en-US" sz="2800" dirty="0" smtClean="0"/>
          </a:p>
          <a:p>
            <a:r>
              <a:rPr lang="en-US" sz="2800" dirty="0" smtClean="0"/>
              <a:t>• </a:t>
            </a:r>
            <a:r>
              <a:rPr lang="en-US" sz="2800" b="1" dirty="0">
                <a:solidFill>
                  <a:srgbClr val="00B050"/>
                </a:solidFill>
              </a:rPr>
              <a:t>Used to?</a:t>
            </a:r>
          </a:p>
          <a:p>
            <a:r>
              <a:rPr lang="en-US" sz="2800" dirty="0" smtClean="0"/>
              <a:t>      – </a:t>
            </a:r>
            <a:r>
              <a:rPr lang="en-US" sz="2800" dirty="0"/>
              <a:t>Represent the knowledge of an application</a:t>
            </a:r>
          </a:p>
          <a:p>
            <a:r>
              <a:rPr lang="en-US" sz="2800" dirty="0" smtClean="0"/>
              <a:t>         domain(known </a:t>
            </a:r>
            <a:r>
              <a:rPr lang="en-US" sz="2800" dirty="0"/>
              <a:t>as terminological knowledge) in a</a:t>
            </a:r>
          </a:p>
          <a:p>
            <a:r>
              <a:rPr lang="en-US" sz="2800" dirty="0" smtClean="0"/>
              <a:t>         structured </a:t>
            </a:r>
            <a:r>
              <a:rPr lang="en-US" sz="2800" dirty="0"/>
              <a:t>and formally well-understood way.</a:t>
            </a:r>
          </a:p>
          <a:p>
            <a:r>
              <a:rPr lang="en-US" sz="2800" dirty="0" smtClean="0"/>
              <a:t>      – </a:t>
            </a:r>
            <a:r>
              <a:rPr lang="en-US" sz="2800" dirty="0"/>
              <a:t>Model concepts, roles, individuals, and their</a:t>
            </a:r>
          </a:p>
          <a:p>
            <a:r>
              <a:rPr lang="en-US" sz="2800" dirty="0" smtClean="0"/>
              <a:t>         relationships</a:t>
            </a:r>
            <a:endParaRPr lang="en-US" sz="2800" dirty="0"/>
          </a:p>
          <a:p>
            <a:r>
              <a:rPr lang="en-US" sz="2800" dirty="0" smtClean="0"/>
              <a:t>      – </a:t>
            </a:r>
            <a:r>
              <a:rPr lang="en-US" sz="2800" dirty="0"/>
              <a:t>Reason about the knowledge.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457200" y="1752600"/>
            <a:ext cx="83820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4163" indent="-284163"/>
            <a:r>
              <a:rPr lang="en-US" sz="2800" dirty="0"/>
              <a:t>• Fundamental building blocks of basic DL </a:t>
            </a:r>
            <a:r>
              <a:rPr lang="en-US" sz="2800" dirty="0" smtClean="0"/>
              <a:t>such as   ALC(Attributive </a:t>
            </a:r>
            <a:r>
              <a:rPr lang="en-US" sz="2800" dirty="0"/>
              <a:t>concept Language </a:t>
            </a:r>
            <a:r>
              <a:rPr lang="en-US" sz="2800" dirty="0" smtClean="0"/>
              <a:t>with Complements)</a:t>
            </a:r>
          </a:p>
          <a:p>
            <a:endParaRPr lang="en-US" sz="2800" dirty="0"/>
          </a:p>
          <a:p>
            <a:r>
              <a:rPr lang="en-US" sz="2800" dirty="0" smtClean="0"/>
              <a:t>   – </a:t>
            </a:r>
            <a:r>
              <a:rPr lang="en-US" sz="2800" dirty="0">
                <a:solidFill>
                  <a:srgbClr val="FF0000"/>
                </a:solidFill>
              </a:rPr>
              <a:t>Individuals</a:t>
            </a:r>
            <a:r>
              <a:rPr lang="en-US" sz="2800" dirty="0"/>
              <a:t> </a:t>
            </a:r>
            <a:r>
              <a:rPr lang="en-US" sz="2800" dirty="0" smtClean="0"/>
              <a:t>(</a:t>
            </a:r>
            <a:r>
              <a:rPr lang="en-US" sz="2800" dirty="0" err="1" smtClean="0"/>
              <a:t>Pataudi</a:t>
            </a:r>
            <a:r>
              <a:rPr lang="en-US" sz="2800" dirty="0" smtClean="0"/>
              <a:t>, </a:t>
            </a:r>
            <a:r>
              <a:rPr lang="en-US" sz="2800" dirty="0"/>
              <a:t>Tagore, Khan)</a:t>
            </a:r>
          </a:p>
          <a:p>
            <a:r>
              <a:rPr lang="en-US" sz="2800" dirty="0" smtClean="0"/>
              <a:t>   – </a:t>
            </a:r>
            <a:r>
              <a:rPr lang="en-US" sz="2800" dirty="0">
                <a:solidFill>
                  <a:srgbClr val="FF0000"/>
                </a:solidFill>
              </a:rPr>
              <a:t>Concepts</a:t>
            </a:r>
            <a:r>
              <a:rPr lang="en-US" sz="2800" dirty="0"/>
              <a:t> </a:t>
            </a:r>
            <a:r>
              <a:rPr lang="en-US" sz="2800" dirty="0" smtClean="0"/>
              <a:t>   (</a:t>
            </a:r>
            <a:r>
              <a:rPr lang="en-US" sz="2800" dirty="0"/>
              <a:t>Human, Player, Cricketer, Actor)</a:t>
            </a:r>
          </a:p>
          <a:p>
            <a:r>
              <a:rPr lang="en-US" sz="2800" dirty="0" smtClean="0"/>
              <a:t>   – </a:t>
            </a:r>
            <a:r>
              <a:rPr lang="en-US" sz="2800" dirty="0">
                <a:solidFill>
                  <a:srgbClr val="FF0000"/>
                </a:solidFill>
              </a:rPr>
              <a:t>Roles</a:t>
            </a:r>
            <a:r>
              <a:rPr lang="en-US" sz="2800" dirty="0"/>
              <a:t> </a:t>
            </a:r>
            <a:r>
              <a:rPr lang="en-US" sz="2800" dirty="0" smtClean="0"/>
              <a:t>          (</a:t>
            </a:r>
            <a:r>
              <a:rPr lang="en-US" sz="2800" dirty="0"/>
              <a:t>married, </a:t>
            </a:r>
            <a:r>
              <a:rPr lang="en-US" sz="2800" dirty="0" err="1"/>
              <a:t>parentOf</a:t>
            </a:r>
            <a:r>
              <a:rPr lang="en-US" sz="2800" dirty="0"/>
              <a:t>, </a:t>
            </a:r>
            <a:r>
              <a:rPr lang="en-US" sz="2800" dirty="0" err="1"/>
              <a:t>childOf</a:t>
            </a:r>
            <a:r>
              <a:rPr lang="en-US" sz="2800" dirty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6159</TotalTime>
  <Words>2497</Words>
  <Application>Microsoft Office PowerPoint</Application>
  <PresentationFormat>On-screen Show (4:3)</PresentationFormat>
  <Paragraphs>470</Paragraphs>
  <Slides>59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59</vt:i4>
      </vt:variant>
    </vt:vector>
  </HeadingPairs>
  <TitlesOfParts>
    <vt:vector size="6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RDFS Syntax</vt:lpstr>
      <vt:lpstr>PowerPoint Presentation</vt:lpstr>
      <vt:lpstr>Mapping ORM to Description Logic</vt:lpstr>
      <vt:lpstr>Reasoning Services</vt:lpstr>
      <vt:lpstr>Reasoning on ORM Schemes</vt:lpstr>
      <vt:lpstr>Mapping ORM to DLR and SHOIN</vt:lpstr>
      <vt:lpstr>Mapping ORM to DLR and SHOIN</vt:lpstr>
      <vt:lpstr>Mapping ORM to DLR and SHOIN</vt:lpstr>
      <vt:lpstr>Mapping ORM to DLR and SHOIN</vt:lpstr>
      <vt:lpstr>Mapping ORM to DLR and SHOIN</vt:lpstr>
      <vt:lpstr>Mapping ORM to DLR and SHOIN</vt:lpstr>
      <vt:lpstr>Mapping ORM to DLR and SHOIN</vt:lpstr>
      <vt:lpstr>Mapping ORM to DLR and SHOIN</vt:lpstr>
      <vt:lpstr>Mapping ORM to DLR and SHOIN</vt:lpstr>
      <vt:lpstr>Mapping ORM to DLR and SHOIN</vt:lpstr>
      <vt:lpstr>Mapping ORM to DLR and SHOIN</vt:lpstr>
      <vt:lpstr>Mapping ORM to DLR and SHOIN</vt:lpstr>
      <vt:lpstr>Mapping ORM to DLR and SHOIN</vt:lpstr>
      <vt:lpstr>Mapping ORM to DLR and SHOIN</vt:lpstr>
      <vt:lpstr>Mapping ORM to DLR and SHOIN</vt:lpstr>
      <vt:lpstr>Mapping ORM to DLR and SHOIN</vt:lpstr>
      <vt:lpstr>Mapping ORM to DLR and SHOIN</vt:lpstr>
      <vt:lpstr>Mapping ORM to DLR and SHOIN</vt:lpstr>
      <vt:lpstr>Mapping ORM to DLR and SHOIN</vt:lpstr>
      <vt:lpstr>Mapping ORM to DLR and SHOIN</vt:lpstr>
      <vt:lpstr>Mapping ORM to DLR and SHOIN</vt:lpstr>
      <vt:lpstr>Mapping ORM to DLR and SHOIN</vt:lpstr>
      <vt:lpstr>Mapping ORM to DLR and SHOIN</vt:lpstr>
      <vt:lpstr>Mapping ORM to DLR and SHOIN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Description Logics</dc:title>
  <dc:creator>abdo</dc:creator>
  <cp:lastModifiedBy>DR.Ahmed Saker 2o1O</cp:lastModifiedBy>
  <cp:revision>12</cp:revision>
  <dcterms:created xsi:type="dcterms:W3CDTF">2013-05-19T00:31:39Z</dcterms:created>
  <dcterms:modified xsi:type="dcterms:W3CDTF">2018-12-25T15:41:27Z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563881</vt:lpwstr>
  </property>
  <property fmtid="{D5CDD505-2E9C-101B-9397-08002B2CF9AE}" name="NXPowerLiteSettings" pid="3">
    <vt:lpwstr>C700052003A000</vt:lpwstr>
  </property>
  <property fmtid="{D5CDD505-2E9C-101B-9397-08002B2CF9AE}" name="NXPowerLiteVersion" pid="4">
    <vt:lpwstr>D8.0.4</vt:lpwstr>
  </property>
</Properties>
</file>